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56" r:id="rId5"/>
    <p:sldId id="633" r:id="rId6"/>
    <p:sldId id="634" r:id="rId7"/>
    <p:sldId id="656" r:id="rId8"/>
    <p:sldId id="657" r:id="rId9"/>
    <p:sldId id="658" r:id="rId10"/>
    <p:sldId id="664" r:id="rId11"/>
    <p:sldId id="675" r:id="rId12"/>
    <p:sldId id="636" r:id="rId13"/>
    <p:sldId id="670" r:id="rId14"/>
    <p:sldId id="627" r:id="rId15"/>
    <p:sldId id="626" r:id="rId16"/>
    <p:sldId id="674" r:id="rId17"/>
    <p:sldId id="629" r:id="rId18"/>
    <p:sldId id="600" r:id="rId19"/>
    <p:sldId id="671" r:id="rId20"/>
    <p:sldId id="672" r:id="rId21"/>
    <p:sldId id="617" r:id="rId22"/>
    <p:sldId id="628" r:id="rId23"/>
    <p:sldId id="643" r:id="rId24"/>
    <p:sldId id="620" r:id="rId25"/>
    <p:sldId id="621" r:id="rId26"/>
    <p:sldId id="630" r:id="rId27"/>
  </p:sldIdLst>
  <p:sldSz cx="9144000" cy="6858000" type="screen4x3"/>
  <p:notesSz cx="6858000" cy="9144000"/>
  <p:embeddedFontLst>
    <p:embeddedFont>
      <p:font typeface="맑은 고딕" pitchFamily="50" charset="-127"/>
      <p:regular r:id="rId30"/>
      <p:bold r:id="rId31"/>
    </p:embeddedFont>
    <p:embeddedFont>
      <p:font typeface="나눔고딕 Bold" charset="-127"/>
      <p:regular r:id="rId3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80808"/>
    <a:srgbClr val="7F7F7F"/>
    <a:srgbClr val="339933"/>
    <a:srgbClr val="FFFFFF"/>
    <a:srgbClr val="009900"/>
    <a:srgbClr val="5DBA38"/>
    <a:srgbClr val="0099FF"/>
    <a:srgbClr val="00FF99"/>
    <a:srgbClr val="00A1DA"/>
  </p:clrMru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54" autoAdjust="0"/>
    <p:restoredTop sz="96333" autoAdjust="0"/>
  </p:normalViewPr>
  <p:slideViewPr>
    <p:cSldViewPr>
      <p:cViewPr>
        <p:scale>
          <a:sx n="100" d="100"/>
          <a:sy n="100" d="100"/>
        </p:scale>
        <p:origin x="-24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352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style val="18"/>
  <c:chart>
    <c:autoTitleDeleted val="1"/>
    <c:view3D>
      <c:rotX val="5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비율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100%</c:v>
                </c:pt>
                <c:pt idx="1">
                  <c:v>70~100%</c:v>
                </c:pt>
                <c:pt idx="2">
                  <c:v>30~70%</c:v>
                </c:pt>
                <c:pt idx="3">
                  <c:v>30% 미만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0.3300000000000009</c:v>
                </c:pt>
                <c:pt idx="1">
                  <c:v>0.38000000000000073</c:v>
                </c:pt>
                <c:pt idx="2">
                  <c:v>0.18000000000000024</c:v>
                </c:pt>
                <c:pt idx="3">
                  <c:v>0.11000000000000003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ko-K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roundedCorners val="1"/>
  <c:style val="18"/>
  <c:chart>
    <c:plotArea>
      <c:layout/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해피빈 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2007년 </c:v>
                </c:pt>
                <c:pt idx="1">
                  <c:v>2008년 </c:v>
                </c:pt>
                <c:pt idx="2">
                  <c:v>2009년 (계획) </c:v>
                </c:pt>
              </c:strCache>
            </c:strRef>
          </c:cat>
          <c:val>
            <c:numRef>
              <c:f>Sheet1!$B$2:$D$2</c:f>
              <c:numCache>
                <c:formatCode>#,##0.00</c:formatCode>
                <c:ptCount val="3"/>
                <c:pt idx="0">
                  <c:v>24.25</c:v>
                </c:pt>
                <c:pt idx="1">
                  <c:v>30.9</c:v>
                </c:pt>
                <c:pt idx="2">
                  <c:v>94.95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책 캠페인 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2007년 </c:v>
                </c:pt>
                <c:pt idx="1">
                  <c:v>2008년 </c:v>
                </c:pt>
                <c:pt idx="2">
                  <c:v>2009년 (계획) </c:v>
                </c:pt>
              </c:strCache>
            </c:strRef>
          </c:cat>
          <c:val>
            <c:numRef>
              <c:f>Sheet1!$B$3:$D$3</c:f>
              <c:numCache>
                <c:formatCode>#,##0.00</c:formatCode>
                <c:ptCount val="3"/>
                <c:pt idx="0">
                  <c:v>22</c:v>
                </c:pt>
                <c:pt idx="1">
                  <c:v>15</c:v>
                </c:pt>
                <c:pt idx="2">
                  <c:v>25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기타 사회공헌 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2007년 </c:v>
                </c:pt>
                <c:pt idx="1">
                  <c:v>2008년 </c:v>
                </c:pt>
                <c:pt idx="2">
                  <c:v>2009년 (계획) </c:v>
                </c:pt>
              </c:strCache>
            </c:strRef>
          </c:cat>
          <c:val>
            <c:numRef>
              <c:f>Sheet1!$B$4:$D$4</c:f>
              <c:numCache>
                <c:formatCode>#,##0.00</c:formatCode>
                <c:ptCount val="3"/>
                <c:pt idx="0">
                  <c:v>0.98</c:v>
                </c:pt>
                <c:pt idx="1">
                  <c:v>9.7100000000000009</c:v>
                </c:pt>
                <c:pt idx="2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사내복지기금 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2007년 </c:v>
                </c:pt>
                <c:pt idx="1">
                  <c:v>2008년 </c:v>
                </c:pt>
                <c:pt idx="2">
                  <c:v>2009년 (계획) </c:v>
                </c:pt>
              </c:strCache>
            </c:strRef>
          </c:cat>
          <c:val>
            <c:numRef>
              <c:f>Sheet1!$B$5:$D$5</c:f>
              <c:numCache>
                <c:formatCode>#,##0.00</c:formatCode>
                <c:ptCount val="3"/>
                <c:pt idx="0">
                  <c:v>0</c:v>
                </c:pt>
                <c:pt idx="1">
                  <c:v>50</c:v>
                </c:pt>
                <c:pt idx="2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간접비용 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2007년 </c:v>
                </c:pt>
                <c:pt idx="1">
                  <c:v>2008년 </c:v>
                </c:pt>
                <c:pt idx="2">
                  <c:v>2009년 (계획) </c:v>
                </c:pt>
              </c:strCache>
            </c:strRef>
          </c:cat>
          <c:val>
            <c:numRef>
              <c:f>Sheet1!$B$6:$D$6</c:f>
              <c:numCache>
                <c:formatCode>#,##0.00</c:formatCode>
                <c:ptCount val="3"/>
                <c:pt idx="0">
                  <c:v>12.57</c:v>
                </c:pt>
                <c:pt idx="1">
                  <c:v>12.57</c:v>
                </c:pt>
                <c:pt idx="2">
                  <c:v>12.57</c:v>
                </c:pt>
              </c:numCache>
            </c:numRef>
          </c:val>
        </c:ser>
        <c:gapWidth val="300"/>
        <c:overlap val="100"/>
        <c:axId val="82574336"/>
        <c:axId val="82850560"/>
      </c:barChart>
      <c:catAx>
        <c:axId val="82574336"/>
        <c:scaling>
          <c:orientation val="minMax"/>
        </c:scaling>
        <c:axPos val="b"/>
        <c:tickLblPos val="nextTo"/>
        <c:crossAx val="82850560"/>
        <c:crosses val="autoZero"/>
        <c:auto val="1"/>
        <c:lblAlgn val="ctr"/>
        <c:lblOffset val="100"/>
      </c:catAx>
      <c:valAx>
        <c:axId val="82850560"/>
        <c:scaling>
          <c:orientation val="minMax"/>
        </c:scaling>
        <c:axPos val="l"/>
        <c:majorGridlines>
          <c:spPr>
            <a:ln>
              <a:prstDash val="sysDot"/>
            </a:ln>
          </c:spPr>
        </c:majorGridlines>
        <c:numFmt formatCode="#,##0" sourceLinked="0"/>
        <c:tickLblPos val="nextTo"/>
        <c:crossAx val="82574336"/>
        <c:crosses val="autoZero"/>
        <c:crossBetween val="between"/>
      </c:valAx>
    </c:plotArea>
    <c:legend>
      <c:legendPos val="r"/>
      <c:layout/>
    </c:legend>
    <c:plotVisOnly val="1"/>
  </c:chart>
  <c:spPr>
    <a:solidFill>
      <a:prstClr val="white">
        <a:alpha val="40000"/>
      </a:prstClr>
    </a:solidFill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0BE94F-3F96-4FD3-94A4-5BA76B79A862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DD949-8656-4253-8329-6769CDC64E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819E6-DC6B-4E17-B5D0-4D3891346CF5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3A811-5D75-4B70-9D9A-3A46EB9E50D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인터넷 </a:t>
            </a:r>
            <a:r>
              <a:rPr lang="ko-KR" altLang="en-US" dirty="0" err="1" smtClean="0"/>
              <a:t>포털은</a:t>
            </a:r>
            <a:r>
              <a:rPr lang="ko-KR" altLang="en-US" dirty="0" smtClean="0"/>
              <a:t> 혁신적인 신규 시장을 창출할 수 있으며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연관산업에 높은 파급 효과를 가져오는 특성을 가지고 있기 때문에 국가 경제 발전을 위한 체계적 지원 전략 마련이 필요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- </a:t>
            </a:r>
            <a:r>
              <a:rPr lang="ko-KR" altLang="en-US" dirty="0" smtClean="0"/>
              <a:t>인터넷 </a:t>
            </a:r>
            <a:r>
              <a:rPr lang="ko-KR" altLang="en-US" dirty="0" err="1" smtClean="0"/>
              <a:t>포털과</a:t>
            </a:r>
            <a:r>
              <a:rPr lang="ko-KR" altLang="en-US" dirty="0" smtClean="0"/>
              <a:t> 같은 정보 서비스 산업은 상품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서비스 및 아이디어의 배급 및 유통을 혁신적으로 효율화하는 존재로 모든 기업의 생산성과 소비자의 편익을 제고하는 역할을 함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- NHN</a:t>
            </a:r>
            <a:r>
              <a:rPr lang="ko-KR" altLang="en-US" dirty="0" smtClean="0"/>
              <a:t>은 이러한 인터넷 정보 서비스 산업의 리더로서 나 홀로 성장하기 보다는 수많은 관련업체의 창업을 유도함으로써 성장을 견인하는 역할을 수행하고 있음</a:t>
            </a:r>
            <a:r>
              <a:rPr lang="en-US" altLang="ko-KR" dirty="0" smtClean="0"/>
              <a:t>. NHN</a:t>
            </a:r>
            <a:r>
              <a:rPr lang="ko-KR" altLang="en-US" dirty="0" smtClean="0"/>
              <a:t>의 콘텐츠를 공급하는 </a:t>
            </a:r>
            <a:r>
              <a:rPr lang="ko-KR" altLang="en-US" dirty="0" err="1" smtClean="0"/>
              <a:t>협력사</a:t>
            </a:r>
            <a:r>
              <a:rPr lang="en-US" altLang="ko-KR" dirty="0" smtClean="0"/>
              <a:t>(CP)</a:t>
            </a:r>
            <a:r>
              <a:rPr lang="ko-KR" altLang="en-US" dirty="0" smtClean="0"/>
              <a:t>는 약 </a:t>
            </a:r>
            <a:r>
              <a:rPr lang="en-US" altLang="ko-KR" dirty="0" smtClean="0"/>
              <a:t>882</a:t>
            </a:r>
            <a:r>
              <a:rPr lang="ko-KR" altLang="en-US" dirty="0" smtClean="0"/>
              <a:t>개 사로서 이는 현대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기아차의</a:t>
            </a:r>
            <a:r>
              <a:rPr lang="ko-KR" altLang="en-US" dirty="0" smtClean="0"/>
              <a:t> </a:t>
            </a:r>
            <a:r>
              <a:rPr lang="en-US" altLang="ko-KR" dirty="0" smtClean="0"/>
              <a:t>1</a:t>
            </a:r>
            <a:r>
              <a:rPr lang="ko-KR" altLang="en-US" dirty="0" smtClean="0"/>
              <a:t>차 부품 </a:t>
            </a:r>
            <a:r>
              <a:rPr lang="ko-KR" altLang="en-US" dirty="0" err="1" smtClean="0"/>
              <a:t>협력사</a:t>
            </a:r>
            <a:r>
              <a:rPr lang="ko-KR" altLang="en-US" dirty="0" smtClean="0"/>
              <a:t> </a:t>
            </a:r>
            <a:r>
              <a:rPr lang="en-US" altLang="ko-KR" dirty="0" smtClean="0"/>
              <a:t>902</a:t>
            </a:r>
            <a:r>
              <a:rPr lang="ko-KR" altLang="en-US" dirty="0" smtClean="0"/>
              <a:t>개와 유사한 수준임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A811-5D75-4B70-9D9A-3A46EB9E50D7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나눔고딕 Bold" pitchFamily="50" charset="-127"/>
                <a:ea typeface="나눔고딕 Bold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나눔고딕 Bold" pitchFamily="50" charset="-127"/>
                <a:ea typeface="나눔고딕 Bold" pitchFamily="50" charset="-127"/>
              </a:defRPr>
            </a:lvl1pPr>
            <a:lvl2pPr>
              <a:defRPr>
                <a:latin typeface="나눔고딕 Bold" pitchFamily="50" charset="-127"/>
                <a:ea typeface="나눔고딕 Bold" pitchFamily="50" charset="-127"/>
              </a:defRPr>
            </a:lvl2pPr>
            <a:lvl3pPr>
              <a:defRPr>
                <a:latin typeface="나눔고딕 Bold" pitchFamily="50" charset="-127"/>
                <a:ea typeface="나눔고딕 Bold" pitchFamily="50" charset="-127"/>
              </a:defRPr>
            </a:lvl3pPr>
            <a:lvl4pPr>
              <a:defRPr>
                <a:latin typeface="나눔고딕 Bold" pitchFamily="50" charset="-127"/>
                <a:ea typeface="나눔고딕 Bold" pitchFamily="50" charset="-127"/>
              </a:defRPr>
            </a:lvl4pPr>
            <a:lvl5pPr>
              <a:defRPr>
                <a:latin typeface="나눔고딕 Bold" pitchFamily="50" charset="-127"/>
                <a:ea typeface="나눔고딕 Bold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BD99FD-DD77-4A54-933B-5CC87042AC4F}" type="datetimeFigureOut">
              <a:rPr lang="ko-KR" altLang="en-US" smtClean="0"/>
              <a:pPr/>
              <a:t>2009-09-25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26AFEF-D018-48D6-BCB8-F91CE581A10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">
                <a:schemeClr val="bg1">
                  <a:lumMod val="85000"/>
                </a:schemeClr>
              </a:gs>
              <a:gs pos="100000">
                <a:schemeClr val="bg1"/>
              </a:gs>
              <a:gs pos="100000">
                <a:schemeClr val="bg1">
                  <a:lumMod val="95000"/>
                </a:schemeClr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 userDrawn="1"/>
        </p:nvSpPr>
        <p:spPr>
          <a:xfrm>
            <a:off x="404213" y="6367911"/>
            <a:ext cx="2190806" cy="228977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ko-KR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© 2009 NHN Corp. All rights reserved.</a:t>
            </a:r>
            <a:endParaRPr kumimoji="0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나눔고딕 Bold" pitchFamily="50" charset="-127"/>
              <a:ea typeface="나눔고딕 Bold" pitchFamily="50" charset="-127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dev.naver.com/projects/sysmon" TargetMode="External"/><Relationship Id="rId13" Type="http://schemas.openxmlformats.org/officeDocument/2006/relationships/image" Target="../media/image21.gif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6.gif"/><Relationship Id="rId21" Type="http://schemas.openxmlformats.org/officeDocument/2006/relationships/image" Target="../media/image28.png"/><Relationship Id="rId34" Type="http://schemas.openxmlformats.org/officeDocument/2006/relationships/image" Target="../media/image38.gif"/><Relationship Id="rId7" Type="http://schemas.openxmlformats.org/officeDocument/2006/relationships/image" Target="../media/image18.gif"/><Relationship Id="rId12" Type="http://schemas.openxmlformats.org/officeDocument/2006/relationships/hyperlink" Target="http://dev.naver.com/projects/coord" TargetMode="External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hyperlink" Target="http://dev.naver.com/projects/nforge" TargetMode="External"/><Relationship Id="rId2" Type="http://schemas.openxmlformats.org/officeDocument/2006/relationships/hyperlink" Target="http://dev.naver.com/projects/jindo" TargetMode="Externa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hyperlink" Target="http://dev.naver.com/projects/xpressengin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v.naver.com/projects/smarteditor" TargetMode="External"/><Relationship Id="rId11" Type="http://schemas.openxmlformats.org/officeDocument/2006/relationships/image" Target="../media/image20.gif"/><Relationship Id="rId24" Type="http://schemas.openxmlformats.org/officeDocument/2006/relationships/image" Target="../media/image31.png"/><Relationship Id="rId32" Type="http://schemas.openxmlformats.org/officeDocument/2006/relationships/image" Target="../media/image37.gif"/><Relationship Id="rId5" Type="http://schemas.openxmlformats.org/officeDocument/2006/relationships/image" Target="../media/image17.gif"/><Relationship Id="rId15" Type="http://schemas.openxmlformats.org/officeDocument/2006/relationships/image" Target="../media/image22.gif"/><Relationship Id="rId23" Type="http://schemas.openxmlformats.org/officeDocument/2006/relationships/image" Target="../media/image30.png"/><Relationship Id="rId28" Type="http://schemas.openxmlformats.org/officeDocument/2006/relationships/image" Target="../media/image35.jpeg"/><Relationship Id="rId36" Type="http://schemas.openxmlformats.org/officeDocument/2006/relationships/image" Target="../media/image40.jpeg"/><Relationship Id="rId10" Type="http://schemas.openxmlformats.org/officeDocument/2006/relationships/hyperlink" Target="http://dev.naver.com/projects/neptune" TargetMode="External"/><Relationship Id="rId19" Type="http://schemas.openxmlformats.org/officeDocument/2006/relationships/image" Target="../media/image26.png"/><Relationship Id="rId31" Type="http://schemas.openxmlformats.org/officeDocument/2006/relationships/hyperlink" Target="http://dev.naver.com/projects/cubrid" TargetMode="External"/><Relationship Id="rId4" Type="http://schemas.openxmlformats.org/officeDocument/2006/relationships/hyperlink" Target="http://dev.naver.com/projects/ntaf" TargetMode="External"/><Relationship Id="rId9" Type="http://schemas.openxmlformats.org/officeDocument/2006/relationships/image" Target="../media/image19.gif"/><Relationship Id="rId14" Type="http://schemas.openxmlformats.org/officeDocument/2006/relationships/hyperlink" Target="http://dev.naver.com/projects/dist" TargetMode="External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6.gif"/><Relationship Id="rId35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">
                <a:schemeClr val="bg1">
                  <a:lumMod val="85000"/>
                </a:schemeClr>
              </a:gs>
              <a:gs pos="100000">
                <a:schemeClr val="bg1"/>
              </a:gs>
              <a:gs pos="100000">
                <a:schemeClr val="bg1">
                  <a:lumMod val="95000"/>
                </a:schemeClr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65251" y="3286124"/>
            <a:ext cx="2657109" cy="1000132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ko-KR" altLang="en-US" sz="1400" b="0" i="0" strike="noStrike" kern="1200" cap="none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나눔고딕 Bold" pitchFamily="50" charset="-127"/>
                <a:ea typeface="나눔고딕 Bold" pitchFamily="50" charset="-127"/>
                <a:cs typeface="+mj-cs"/>
              </a:rPr>
              <a:t>한종호 이사</a:t>
            </a:r>
            <a:endParaRPr kumimoji="0" lang="en-US" altLang="ko-KR" sz="1400" b="0" i="0" strike="noStrike" kern="1200" cap="none" normalizeH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나눔고딕 Bold" pitchFamily="50" charset="-127"/>
              <a:ea typeface="나눔고딕 Bold" pitchFamily="50" charset="-127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kumimoji="0" lang="ko-KR" altLang="en-US" sz="1400" b="0" i="0" strike="noStrike" kern="1200" cap="none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나눔고딕 Bold" pitchFamily="50" charset="-127"/>
                <a:ea typeface="나눔고딕 Bold" pitchFamily="50" charset="-127"/>
                <a:cs typeface="+mj-cs"/>
              </a:rPr>
              <a:t>정책실</a:t>
            </a:r>
            <a:endParaRPr kumimoji="0" lang="en-US" altLang="ko-KR" sz="1400" b="0" i="0" strike="noStrike" kern="1200" cap="none" normalizeH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나눔고딕 Bold" pitchFamily="50" charset="-127"/>
              <a:ea typeface="나눔고딕 Bold" pitchFamily="50" charset="-127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endParaRPr lang="en-US" altLang="ko-KR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 Bold" pitchFamily="50" charset="-127"/>
              <a:ea typeface="나눔고딕 Bold" pitchFamily="50" charset="-127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kumimoji="0" lang="en-US" altLang="ko-KR" sz="1400" b="0" i="0" strike="noStrike" kern="1200" cap="none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나눔고딕 Bold" pitchFamily="50" charset="-127"/>
                <a:ea typeface="나눔고딕 Bold" pitchFamily="50" charset="-127"/>
                <a:cs typeface="+mj-cs"/>
              </a:rPr>
              <a:t>2009</a:t>
            </a:r>
            <a:r>
              <a:rPr kumimoji="0" lang="ko-KR" altLang="en-US" sz="1400" b="0" i="0" strike="noStrike" kern="1200" cap="none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나눔고딕 Bold" pitchFamily="50" charset="-127"/>
                <a:ea typeface="나눔고딕 Bold" pitchFamily="50" charset="-127"/>
                <a:cs typeface="+mj-cs"/>
              </a:rPr>
              <a:t>년 </a:t>
            </a:r>
            <a:r>
              <a:rPr kumimoji="0" lang="en-US" altLang="ko-KR" sz="1400" b="0" i="0" strike="noStrike" kern="1200" cap="none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나눔고딕 Bold" pitchFamily="50" charset="-127"/>
                <a:ea typeface="나눔고딕 Bold" pitchFamily="50" charset="-127"/>
                <a:cs typeface="+mj-cs"/>
              </a:rPr>
              <a:t>9</a:t>
            </a:r>
            <a:r>
              <a:rPr kumimoji="0" lang="ko-KR" altLang="en-US" sz="1400" b="0" i="0" strike="noStrike" kern="1200" cap="none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나눔고딕 Bold" pitchFamily="50" charset="-127"/>
                <a:ea typeface="나눔고딕 Bold" pitchFamily="50" charset="-127"/>
                <a:cs typeface="+mj-cs"/>
              </a:rPr>
              <a:t>월</a:t>
            </a:r>
            <a:endParaRPr kumimoji="0" lang="ko-KR" altLang="en-US" sz="1400" b="0" i="0" strike="noStrike" kern="1200" cap="none" normalizeH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나눔고딕 Bold" pitchFamily="50" charset="-127"/>
              <a:ea typeface="나눔고딕 Bold" pitchFamily="50" charset="-127"/>
              <a:cs typeface="+mj-cs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90296" y="3097231"/>
            <a:ext cx="285752" cy="21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25325" y="258551"/>
            <a:ext cx="7943521" cy="3071834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48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중소 인터넷 기업 성장을 위한</a:t>
            </a:r>
            <a:endParaRPr lang="en-US" altLang="ko-KR" sz="4800" spc="-15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  <a:p>
            <a:pPr lvl="0">
              <a:spcBef>
                <a:spcPct val="0"/>
              </a:spcBef>
              <a:defRPr/>
            </a:pPr>
            <a:r>
              <a:rPr lang="en-US" altLang="ko-KR" sz="48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NHN</a:t>
            </a:r>
            <a:r>
              <a:rPr lang="ko-KR" altLang="en-US" sz="48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의 상생 노력</a:t>
            </a:r>
            <a:endParaRPr kumimoji="0" lang="ko-KR" altLang="en-US" sz="4800" b="0" i="0" u="sng" strike="noStrike" kern="1200" cap="none" spc="-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나눔고딕 Bold" pitchFamily="50" charset="-127"/>
              <a:ea typeface="나눔고딕 Bold" pitchFamily="50" charset="-127"/>
              <a:cs typeface="+mj-cs"/>
            </a:endParaRPr>
          </a:p>
        </p:txBody>
      </p:sp>
      <p:pic>
        <p:nvPicPr>
          <p:cNvPr id="14" name="그림 13" descr="nhn.png"/>
          <p:cNvPicPr>
            <a:picLocks noChangeAspect="1"/>
          </p:cNvPicPr>
          <p:nvPr/>
        </p:nvPicPr>
        <p:blipFill>
          <a:blip r:embed="rId3" cstate="print"/>
          <a:srcRect b="47143"/>
          <a:stretch>
            <a:fillRect/>
          </a:stretch>
        </p:blipFill>
        <p:spPr>
          <a:xfrm>
            <a:off x="419071" y="6213962"/>
            <a:ext cx="1080000" cy="3392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928662" y="5118111"/>
            <a:ext cx="7215238" cy="1739889"/>
          </a:xfrm>
          <a:prstGeom prst="rect">
            <a:avLst/>
          </a:prstGeom>
          <a:solidFill>
            <a:srgbClr val="7F7F7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 descr="C:\Documents and Settings\nhn\바탕 화면\DeView2009\PPT\소스\09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360350" y="5332425"/>
            <a:ext cx="4423298" cy="1161002"/>
          </a:xfrm>
          <a:prstGeom prst="rect">
            <a:avLst/>
          </a:prstGeom>
          <a:noFill/>
        </p:spPr>
      </p:pic>
      <p:pic>
        <p:nvPicPr>
          <p:cNvPr id="140" name="Picture 4" descr="C:\Documents and Settings\nhn\바탕 화면\DeView2009\PPT\소스\06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143505" y="2922552"/>
            <a:ext cx="1997772" cy="1306050"/>
          </a:xfrm>
          <a:prstGeom prst="rect">
            <a:avLst/>
          </a:prstGeom>
          <a:noFill/>
        </p:spPr>
      </p:pic>
      <p:grpSp>
        <p:nvGrpSpPr>
          <p:cNvPr id="3" name="그룹 140"/>
          <p:cNvGrpSpPr/>
          <p:nvPr/>
        </p:nvGrpSpPr>
        <p:grpSpPr>
          <a:xfrm>
            <a:off x="6602430" y="2661342"/>
            <a:ext cx="1714512" cy="2237690"/>
            <a:chOff x="6602430" y="2514764"/>
            <a:chExt cx="1714512" cy="2237690"/>
          </a:xfrm>
        </p:grpSpPr>
        <p:pic>
          <p:nvPicPr>
            <p:cNvPr id="142" name="Picture 3" descr="C:\Documents and Settings\nhn\바탕 화면\DeView2009\PPT\소스\05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2514764"/>
              <a:ext cx="1025492" cy="1828472"/>
            </a:xfrm>
            <a:prstGeom prst="rect">
              <a:avLst/>
            </a:prstGeom>
            <a:noFill/>
          </p:spPr>
        </p:pic>
        <p:sp>
          <p:nvSpPr>
            <p:cNvPr id="143" name="TextBox 142"/>
            <p:cNvSpPr txBox="1"/>
            <p:nvPr/>
          </p:nvSpPr>
          <p:spPr>
            <a:xfrm>
              <a:off x="6602430" y="4444677"/>
              <a:ext cx="17145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메인 페이지 개방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pic>
        <p:nvPicPr>
          <p:cNvPr id="144" name="그림 143" descr="3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54525" y="1423971"/>
            <a:ext cx="1281470" cy="1026104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822945" y="2842738"/>
            <a:ext cx="2848708" cy="1893108"/>
            <a:chOff x="822945" y="2842738"/>
            <a:chExt cx="2848708" cy="1893108"/>
          </a:xfrm>
        </p:grpSpPr>
        <p:pic>
          <p:nvPicPr>
            <p:cNvPr id="145" name="Picture 10" descr="C:\Documents and Settings\nhn\바탕 화면\DeView2009\PPT\소스\03.png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2075372" y="3361264"/>
              <a:ext cx="1596281" cy="420838"/>
            </a:xfrm>
            <a:prstGeom prst="rect">
              <a:avLst/>
            </a:prstGeom>
            <a:noFill/>
          </p:spPr>
        </p:pic>
        <p:pic>
          <p:nvPicPr>
            <p:cNvPr id="146" name="Picture 9" descr="C:\Documents and Settings\nhn\바탕 화면\DeView2009\PPT\소스\02.png"/>
            <p:cNvPicPr>
              <a:picLocks noChangeAspect="1" noChangeArrowheads="1"/>
            </p:cNvPicPr>
            <p:nvPr/>
          </p:nvPicPr>
          <p:blipFill>
            <a:blip r:embed="rId8" cstate="print"/>
            <a:stretch>
              <a:fillRect/>
            </a:stretch>
          </p:blipFill>
          <p:spPr bwMode="auto">
            <a:xfrm>
              <a:off x="822945" y="2842738"/>
              <a:ext cx="1465680" cy="1465680"/>
            </a:xfrm>
            <a:prstGeom prst="rect">
              <a:avLst/>
            </a:prstGeom>
            <a:noFill/>
          </p:spPr>
        </p:pic>
        <p:sp>
          <p:nvSpPr>
            <p:cNvPr id="147" name="TextBox 146"/>
            <p:cNvSpPr txBox="1"/>
            <p:nvPr/>
          </p:nvSpPr>
          <p:spPr>
            <a:xfrm>
              <a:off x="877124" y="4428069"/>
              <a:ext cx="13573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기술개방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grpSp>
        <p:nvGrpSpPr>
          <p:cNvPr id="4" name="그룹 147"/>
          <p:cNvGrpSpPr/>
          <p:nvPr/>
        </p:nvGrpSpPr>
        <p:grpSpPr>
          <a:xfrm>
            <a:off x="3143333" y="357166"/>
            <a:ext cx="2878060" cy="1303285"/>
            <a:chOff x="3143333" y="357166"/>
            <a:chExt cx="2878060" cy="1303285"/>
          </a:xfrm>
        </p:grpSpPr>
        <p:pic>
          <p:nvPicPr>
            <p:cNvPr id="149" name="그림 148" descr="38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43333" y="634451"/>
              <a:ext cx="2878060" cy="1026000"/>
            </a:xfrm>
            <a:prstGeom prst="rect">
              <a:avLst/>
            </a:prstGeom>
          </p:spPr>
        </p:pic>
        <p:sp>
          <p:nvSpPr>
            <p:cNvPr id="150" name="TextBox 149"/>
            <p:cNvSpPr txBox="1"/>
            <p:nvPr/>
          </p:nvSpPr>
          <p:spPr>
            <a:xfrm>
              <a:off x="3714744" y="357166"/>
              <a:ext cx="17145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소셜</a:t>
              </a:r>
              <a:r>
                <a:rPr lang="ko-KR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 네트워크 개방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pic>
        <p:nvPicPr>
          <p:cNvPr id="2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48834" y="2847151"/>
            <a:ext cx="1446331" cy="1451168"/>
          </a:xfrm>
          <a:prstGeom prst="rect">
            <a:avLst/>
          </a:prstGeom>
          <a:noFill/>
        </p:spPr>
      </p:pic>
      <p:grpSp>
        <p:nvGrpSpPr>
          <p:cNvPr id="28" name="그룹 27"/>
          <p:cNvGrpSpPr/>
          <p:nvPr/>
        </p:nvGrpSpPr>
        <p:grpSpPr>
          <a:xfrm>
            <a:off x="3355437" y="2359015"/>
            <a:ext cx="2433125" cy="2433125"/>
            <a:chOff x="3355437" y="2359015"/>
            <a:chExt cx="2433125" cy="2433125"/>
          </a:xfrm>
        </p:grpSpPr>
        <p:pic>
          <p:nvPicPr>
            <p:cNvPr id="26" name="Picture 5" descr="C:\Documents and Settings\nhn\바탕 화면\DeView2009\PPT\소스\07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355437" y="2359015"/>
              <a:ext cx="2433125" cy="2433125"/>
            </a:xfrm>
            <a:prstGeom prst="rect">
              <a:avLst/>
            </a:prstGeom>
            <a:noFill/>
          </p:spPr>
        </p:pic>
        <p:pic>
          <p:nvPicPr>
            <p:cNvPr id="27" name="Picture 2" descr="C:\Documents and Settings\nhn\바탕 화면\새 폴더\08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428992" y="2428868"/>
              <a:ext cx="2288384" cy="2288384"/>
            </a:xfrm>
            <a:prstGeom prst="rect">
              <a:avLst/>
            </a:prstGeom>
            <a:noFill/>
          </p:spPr>
        </p:pic>
      </p:grpSp>
      <p:grpSp>
        <p:nvGrpSpPr>
          <p:cNvPr id="22" name="그룹 21"/>
          <p:cNvGrpSpPr/>
          <p:nvPr/>
        </p:nvGrpSpPr>
        <p:grpSpPr>
          <a:xfrm>
            <a:off x="3126844" y="2130423"/>
            <a:ext cx="2890312" cy="2890310"/>
            <a:chOff x="3126844" y="2130423"/>
            <a:chExt cx="2890312" cy="2890310"/>
          </a:xfrm>
        </p:grpSpPr>
        <p:pic>
          <p:nvPicPr>
            <p:cNvPr id="23" name="Picture 5" descr="C:\Documents and Settings\nhn\바탕 화면\DeView2009\PPT\소스\07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126844" y="2130423"/>
              <a:ext cx="2890312" cy="2890310"/>
            </a:xfrm>
            <a:prstGeom prst="rect">
              <a:avLst/>
            </a:prstGeom>
            <a:noFill/>
          </p:spPr>
        </p:pic>
        <p:pic>
          <p:nvPicPr>
            <p:cNvPr id="24" name="Picture 3" descr="C:\Documents and Settings\nhn\바탕 화면\새 폴더\50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428992" y="2428868"/>
              <a:ext cx="2288384" cy="228838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dev.naver.com/themes/nforge-devcenter/images/open_img_01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4082467"/>
            <a:ext cx="1080000" cy="346665"/>
          </a:xfrm>
          <a:prstGeom prst="rect">
            <a:avLst/>
          </a:prstGeom>
          <a:noFill/>
          <a:effectLst/>
        </p:spPr>
      </p:pic>
      <p:pic>
        <p:nvPicPr>
          <p:cNvPr id="1032" name="Picture 8" descr="http://dev.naver.com/themes/nforge-devcenter/images/open_img_02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728" y="3368087"/>
            <a:ext cx="1080000" cy="346665"/>
          </a:xfrm>
          <a:prstGeom prst="rect">
            <a:avLst/>
          </a:prstGeom>
          <a:noFill/>
          <a:effectLst/>
        </p:spPr>
      </p:pic>
      <p:pic>
        <p:nvPicPr>
          <p:cNvPr id="1036" name="Picture 12" descr="http://dev.naver.com/themes/nforge-devcenter/images/open_img_05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500570"/>
            <a:ext cx="1080000" cy="346665"/>
          </a:xfrm>
          <a:prstGeom prst="rect">
            <a:avLst/>
          </a:prstGeom>
          <a:noFill/>
          <a:effectLst/>
        </p:spPr>
      </p:pic>
      <p:pic>
        <p:nvPicPr>
          <p:cNvPr id="1038" name="Picture 14" descr="http://dev.naver.com/themes/nforge-devcenter/images/open_img_07.gif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3286124"/>
            <a:ext cx="1080000" cy="346665"/>
          </a:xfrm>
          <a:prstGeom prst="rect">
            <a:avLst/>
          </a:prstGeom>
          <a:noFill/>
          <a:effectLst/>
        </p:spPr>
      </p:pic>
      <p:pic>
        <p:nvPicPr>
          <p:cNvPr id="1040" name="Picture 16" descr="http://dev.naver.com/themes/nforge-devcenter/images/open_img_08.gif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929066"/>
            <a:ext cx="1080000" cy="346665"/>
          </a:xfrm>
          <a:prstGeom prst="rect">
            <a:avLst/>
          </a:prstGeom>
          <a:noFill/>
          <a:effectLst/>
        </p:spPr>
      </p:pic>
      <p:pic>
        <p:nvPicPr>
          <p:cNvPr id="1042" name="Picture 18" descr="http://dev.naver.com/themes/nforge-devcenter/images/open_img_09.gif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511095"/>
            <a:ext cx="1080000" cy="346665"/>
          </a:xfrm>
          <a:prstGeom prst="rect">
            <a:avLst/>
          </a:prstGeom>
          <a:noFill/>
          <a:effectLst/>
        </p:spPr>
      </p:pic>
      <p:pic>
        <p:nvPicPr>
          <p:cNvPr id="1044" name="Picture 20" descr="http://dev.naver.com/themes/nforge-devcenter/images/open_img_10.gif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3714752"/>
            <a:ext cx="1080000" cy="346665"/>
          </a:xfrm>
          <a:prstGeom prst="rect">
            <a:avLst/>
          </a:prstGeom>
          <a:noFill/>
          <a:effectLst/>
        </p:spPr>
      </p:pic>
      <p:sp>
        <p:nvSpPr>
          <p:cNvPr id="55" name="모서리가 둥근 직사각형 54"/>
          <p:cNvSpPr/>
          <p:nvPr/>
        </p:nvSpPr>
        <p:spPr>
          <a:xfrm>
            <a:off x="142844" y="3000372"/>
            <a:ext cx="8858312" cy="2143140"/>
          </a:xfrm>
          <a:prstGeom prst="roundRect">
            <a:avLst/>
          </a:prstGeom>
          <a:gradFill>
            <a:gsLst>
              <a:gs pos="0">
                <a:schemeClr val="tx1">
                  <a:alpha val="10000"/>
                </a:schemeClr>
              </a:gs>
              <a:gs pos="100000">
                <a:schemeClr val="bg1">
                  <a:lumMod val="50000"/>
                  <a:alpha val="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29"/>
          <p:cNvGrpSpPr/>
          <p:nvPr/>
        </p:nvGrpSpPr>
        <p:grpSpPr>
          <a:xfrm>
            <a:off x="71406" y="5420834"/>
            <a:ext cx="9001188" cy="1080000"/>
            <a:chOff x="71406" y="4929198"/>
            <a:chExt cx="9001188" cy="1080000"/>
          </a:xfrm>
        </p:grpSpPr>
        <p:pic>
          <p:nvPicPr>
            <p:cNvPr id="14" name="그림 13" descr="10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1406" y="5289198"/>
              <a:ext cx="98852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1" name="그림 10" descr="07.pn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33282" y="5289198"/>
              <a:ext cx="98852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8" name="그림 7" descr="04.pn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084074" y="5289198"/>
              <a:ext cx="98852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0" name="그림 9" descr="06.pn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622196" y="5289198"/>
              <a:ext cx="988520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9" name="그림 8" descr="05.pn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95158" y="5253198"/>
              <a:ext cx="1037946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3" name="그림 12" descr="09.pn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10894" y="5253198"/>
              <a:ext cx="1037946" cy="7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5" name="그림 14" descr="11.pn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500740" y="5181198"/>
              <a:ext cx="1136798" cy="82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6" name="그림 15" descr="17.pn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506460" y="5181198"/>
              <a:ext cx="1136798" cy="82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8" name="그림 17" descr="14.png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692882" y="5037198"/>
              <a:ext cx="1334502" cy="97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9" name="그림 18" descr="15.pn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116614" y="5037198"/>
              <a:ext cx="1334502" cy="97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20" name="그림 19" descr="16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786172" y="4965198"/>
              <a:ext cx="1433354" cy="10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2924472" y="4965198"/>
              <a:ext cx="1431788" cy="10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3829616" y="4929198"/>
              <a:ext cx="1483200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</p:grpSp>
      <p:pic>
        <p:nvPicPr>
          <p:cNvPr id="1026" name="Picture 2" descr="http://dev.naver.com/themes/nforge-devcenter/images/open_img_06.gif">
            <a:hlinkClick r:id="rId29"/>
          </p:cNvPr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0484" y="1071546"/>
            <a:ext cx="1440000" cy="462222"/>
          </a:xfrm>
          <a:prstGeom prst="rect">
            <a:avLst/>
          </a:prstGeom>
          <a:noFill/>
          <a:effectLst/>
        </p:spPr>
      </p:pic>
      <p:pic>
        <p:nvPicPr>
          <p:cNvPr id="1028" name="Picture 4" descr="http://dev.naver.com/themes/nforge-devcenter/images/open_img_04.gif">
            <a:hlinkClick r:id="rId31"/>
          </p:cNvPr>
          <p:cNvPicPr>
            <a:picLocks noChangeAspect="1" noChangeArrowheads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0484" y="1428736"/>
            <a:ext cx="1440000" cy="462222"/>
          </a:xfrm>
          <a:prstGeom prst="rect">
            <a:avLst/>
          </a:prstGeom>
          <a:noFill/>
          <a:effectLst/>
        </p:spPr>
      </p:pic>
      <p:pic>
        <p:nvPicPr>
          <p:cNvPr id="1034" name="Picture 10" descr="http://dev.naver.com/themes/nforge-devcenter/images/open_img_03.gif">
            <a:hlinkClick r:id="rId33"/>
          </p:cNvPr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0484" y="1895208"/>
            <a:ext cx="1440000" cy="462222"/>
          </a:xfrm>
          <a:prstGeom prst="rect">
            <a:avLst/>
          </a:prstGeom>
          <a:noFill/>
          <a:effectLst/>
        </p:spPr>
      </p:pic>
      <p:sp>
        <p:nvSpPr>
          <p:cNvPr id="43" name="TextBox 42"/>
          <p:cNvSpPr txBox="1"/>
          <p:nvPr/>
        </p:nvSpPr>
        <p:spPr>
          <a:xfrm>
            <a:off x="2949153" y="1214422"/>
            <a:ext cx="53591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웹사이트의 기반이 되는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콘텐츠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관리 시스템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현재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78,000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여 사이트에서 이용 중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49153" y="1619237"/>
            <a:ext cx="4908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국내 유일의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오픈소스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무료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)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데이터베이스 엔진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52,000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건 이상 다운로드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49153" y="2024052"/>
            <a:ext cx="4982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소프트웨어 개발 관리를 도와주는 협업 개발 플랫폼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260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여 곳에서 사용 중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pSp>
        <p:nvGrpSpPr>
          <p:cNvPr id="47" name="그룹 46"/>
          <p:cNvGrpSpPr/>
          <p:nvPr/>
        </p:nvGrpSpPr>
        <p:grpSpPr>
          <a:xfrm>
            <a:off x="785786" y="2428868"/>
            <a:ext cx="1769397" cy="287190"/>
            <a:chOff x="500154" y="4714884"/>
            <a:chExt cx="1984448" cy="287190"/>
          </a:xfrm>
          <a:effectLst/>
        </p:grpSpPr>
        <p:pic>
          <p:nvPicPr>
            <p:cNvPr id="46" name="Picture 6" descr="C:\Documents and Settings\nhn\바탕 화면\DeView2009\PPT\소스\11.png"/>
            <p:cNvPicPr>
              <a:picLocks noChangeAspect="1" noChangeArrowheads="1"/>
            </p:cNvPicPr>
            <p:nvPr/>
          </p:nvPicPr>
          <p:blipFill>
            <a:blip r:embed="rId35" cstate="print">
              <a:lum bright="-15000"/>
            </a:blip>
            <a:srcRect l="19341" t="79225" r="58095" b="-1861"/>
            <a:stretch>
              <a:fillRect/>
            </a:stretch>
          </p:blipFill>
          <p:spPr bwMode="auto">
            <a:xfrm>
              <a:off x="1357289" y="4714884"/>
              <a:ext cx="1127313" cy="287190"/>
            </a:xfrm>
            <a:prstGeom prst="rect">
              <a:avLst/>
            </a:prstGeom>
            <a:noFill/>
            <a:effectLst/>
          </p:spPr>
        </p:pic>
        <p:pic>
          <p:nvPicPr>
            <p:cNvPr id="1047" name="Picture 23" descr="http://nworks.nhncorp.com/download/ImageDownload.nhn?FILE_SEQ=1417"/>
            <p:cNvPicPr>
              <a:picLocks noChangeAspect="1" noChangeArrowheads="1"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279" t="5538" r="14556" b="89715"/>
            <a:stretch>
              <a:fillRect/>
            </a:stretch>
          </p:blipFill>
          <p:spPr bwMode="auto">
            <a:xfrm>
              <a:off x="500154" y="4745860"/>
              <a:ext cx="900000" cy="192863"/>
            </a:xfrm>
            <a:prstGeom prst="rect">
              <a:avLst/>
            </a:prstGeom>
            <a:noFill/>
            <a:effectLst/>
          </p:spPr>
        </p:pic>
      </p:grpSp>
      <p:sp>
        <p:nvSpPr>
          <p:cNvPr id="48" name="TextBox 47"/>
          <p:cNvSpPr txBox="1"/>
          <p:nvPr/>
        </p:nvSpPr>
        <p:spPr>
          <a:xfrm>
            <a:off x="2949153" y="2428868"/>
            <a:ext cx="5089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네이버의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다양한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콘텐츠와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서비스를 외부에서도 쉽게 이용할 수 있게 한 도구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pSp>
        <p:nvGrpSpPr>
          <p:cNvPr id="53" name="그룹 52"/>
          <p:cNvGrpSpPr/>
          <p:nvPr/>
        </p:nvGrpSpPr>
        <p:grpSpPr>
          <a:xfrm>
            <a:off x="1899634" y="3220050"/>
            <a:ext cx="5344733" cy="1742185"/>
            <a:chOff x="3071802" y="3220050"/>
            <a:chExt cx="5344733" cy="1742185"/>
          </a:xfrm>
        </p:grpSpPr>
        <p:sp>
          <p:nvSpPr>
            <p:cNvPr id="49" name="TextBox 48"/>
            <p:cNvSpPr txBox="1"/>
            <p:nvPr/>
          </p:nvSpPr>
          <p:spPr>
            <a:xfrm>
              <a:off x="3891738" y="4159756"/>
              <a:ext cx="37048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XE</a:t>
              </a: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를 제외한 </a:t>
              </a:r>
              <a:r>
                <a:rPr lang="ko-KR" alt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오픈소스</a:t>
              </a: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 다운로드 총 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188,000</a:t>
              </a: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건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71802" y="3220050"/>
              <a:ext cx="53447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그 외 서버 등을 관리하고 사이트를 운영하는데 필요한 여러 기술들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…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47178" y="3538839"/>
              <a:ext cx="25939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모두 무상 공개 중</a:t>
              </a:r>
              <a:r>
                <a:rPr lang="en-US" altLang="ko-KR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!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94995" y="4500570"/>
              <a:ext cx="44983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중소 인터넷 기업 발전에 큰 보탬</a:t>
              </a:r>
              <a:r>
                <a:rPr lang="en-US" altLang="ko-KR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!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sp>
        <p:nvSpPr>
          <p:cNvPr id="56" name="모서리가 둥근 직사각형 55"/>
          <p:cNvSpPr/>
          <p:nvPr/>
        </p:nvSpPr>
        <p:spPr>
          <a:xfrm>
            <a:off x="142844" y="1071546"/>
            <a:ext cx="8858312" cy="1857388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14414" y="262574"/>
            <a:ext cx="5043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NHN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이 가진 기술과 콘텐츠를 개방</a:t>
            </a:r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!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41" name="모서리가 둥근 직사각형 40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/>
          <p:cNvSpPr/>
          <p:nvPr/>
        </p:nvSpPr>
        <p:spPr>
          <a:xfrm>
            <a:off x="723873" y="1142984"/>
            <a:ext cx="3991003" cy="2357454"/>
          </a:xfrm>
          <a:prstGeom prst="roundRect">
            <a:avLst>
              <a:gd name="adj" fmla="val 1482"/>
            </a:avLst>
          </a:prstGeom>
          <a:solidFill>
            <a:srgbClr val="000000">
              <a:alpha val="3922"/>
            </a:srgbClr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723873" y="3714752"/>
            <a:ext cx="3991003" cy="2286016"/>
          </a:xfrm>
          <a:prstGeom prst="roundRect">
            <a:avLst>
              <a:gd name="adj" fmla="val 1482"/>
            </a:avLst>
          </a:prstGeom>
          <a:solidFill>
            <a:srgbClr val="000000">
              <a:alpha val="3922"/>
            </a:srgbClr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5286380" y="3286124"/>
            <a:ext cx="2374443" cy="2571767"/>
            <a:chOff x="4286248" y="2714620"/>
            <a:chExt cx="2556000" cy="2768412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2727"/>
            <a:stretch>
              <a:fillRect/>
            </a:stretch>
          </p:blipFill>
          <p:spPr bwMode="auto">
            <a:xfrm>
              <a:off x="4286248" y="2714620"/>
              <a:ext cx="2556000" cy="2768412"/>
            </a:xfrm>
            <a:prstGeom prst="roundRect">
              <a:avLst>
                <a:gd name="adj" fmla="val 2065"/>
              </a:avLst>
            </a:prstGeom>
            <a:noFill/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  <a:reflection blurRad="6350" stA="52000" endA="300" endPos="35000" dir="5400000" sy="-100000" algn="bl" rotWithShape="0"/>
            </a:effectLst>
          </p:spPr>
        </p:pic>
        <p:sp>
          <p:nvSpPr>
            <p:cNvPr id="5" name="직사각형 4"/>
            <p:cNvSpPr/>
            <p:nvPr/>
          </p:nvSpPr>
          <p:spPr>
            <a:xfrm>
              <a:off x="4430765" y="3390900"/>
              <a:ext cx="1562111" cy="104775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45708" y="2071678"/>
            <a:ext cx="4569234" cy="2786060"/>
            <a:chOff x="645708" y="2143116"/>
            <a:chExt cx="4569234" cy="2786060"/>
          </a:xfrm>
        </p:grpSpPr>
        <p:sp>
          <p:nvSpPr>
            <p:cNvPr id="17" name="이등변 삼각형 16"/>
            <p:cNvSpPr/>
            <p:nvPr/>
          </p:nvSpPr>
          <p:spPr>
            <a:xfrm rot="7109053">
              <a:off x="4810738" y="3484094"/>
              <a:ext cx="269470" cy="53893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5503" t="24200" r="34157" b="39538"/>
            <a:stretch>
              <a:fillRect/>
            </a:stretch>
          </p:blipFill>
          <p:spPr bwMode="auto">
            <a:xfrm>
              <a:off x="645708" y="2143116"/>
              <a:ext cx="4163914" cy="2786060"/>
            </a:xfrm>
            <a:prstGeom prst="rect">
              <a:avLst/>
            </a:prstGeom>
            <a:noFill/>
            <a:ln>
              <a:noFill/>
            </a:ln>
            <a:effectLst>
              <a:outerShdw blurRad="63500" sx="101000" sy="101000" algn="c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18" name="이등변 삼각형 17"/>
            <p:cNvSpPr/>
            <p:nvPr/>
          </p:nvSpPr>
          <p:spPr>
            <a:xfrm rot="7109053">
              <a:off x="4810738" y="3482205"/>
              <a:ext cx="269470" cy="53893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00100" y="5042284"/>
            <a:ext cx="357190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중소 인터넷 기업이나 </a:t>
            </a:r>
            <a:r>
              <a:rPr lang="ko-KR" altLang="en-US" sz="1400" dirty="0" err="1" smtClean="0">
                <a:latin typeface="나눔고딕 Bold" pitchFamily="50" charset="-127"/>
                <a:ea typeface="나눔고딕 Bold" pitchFamily="50" charset="-127"/>
              </a:rPr>
              <a:t>블로거들이</a:t>
            </a:r>
            <a:r>
              <a:rPr lang="en-US" altLang="ko-KR" sz="1400" dirty="0" smtClean="0">
                <a:latin typeface="나눔고딕 Bold" pitchFamily="50" charset="-127"/>
                <a:ea typeface="나눔고딕 Bold" pitchFamily="50" charset="-127"/>
              </a:rPr>
              <a:t/>
            </a:r>
            <a:br>
              <a:rPr lang="en-US" altLang="ko-KR" sz="1400" dirty="0" smtClean="0">
                <a:latin typeface="나눔고딕 Bold" pitchFamily="50" charset="-127"/>
                <a:ea typeface="나눔고딕 Bold" pitchFamily="50" charset="-127"/>
              </a:rPr>
            </a:b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직접 자신의 </a:t>
            </a:r>
            <a:r>
              <a:rPr lang="ko-KR" altLang="en-US" sz="1400" dirty="0" err="1" smtClean="0">
                <a:latin typeface="나눔고딕 Bold" pitchFamily="50" charset="-127"/>
                <a:ea typeface="나눔고딕 Bold" pitchFamily="50" charset="-127"/>
              </a:rPr>
              <a:t>콘텐츠를</a:t>
            </a: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 소개할 수 있는 공간</a:t>
            </a:r>
            <a:endParaRPr lang="en-US" altLang="ko-KR" sz="1400" dirty="0" smtClean="0">
              <a:latin typeface="나눔고딕 Bold" pitchFamily="50" charset="-127"/>
              <a:ea typeface="나눔고딕 Bold" pitchFamily="50" charset="-127"/>
            </a:endParaRPr>
          </a:p>
          <a:p>
            <a:pPr>
              <a:spcAft>
                <a:spcPts val="600"/>
              </a:spcAft>
            </a:pP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링크를 통해 자사 사이트</a:t>
            </a:r>
            <a:r>
              <a:rPr lang="en-US" altLang="ko-KR" sz="1400" dirty="0" smtClean="0">
                <a:latin typeface="나눔고딕 Bold" pitchFamily="50" charset="-127"/>
                <a:ea typeface="나눔고딕 Bold" pitchFamily="50" charset="-127"/>
              </a:rPr>
              <a:t>/</a:t>
            </a:r>
            <a:r>
              <a:rPr lang="ko-KR" altLang="en-US" sz="1400" dirty="0" err="1" smtClean="0">
                <a:latin typeface="나눔고딕 Bold" pitchFamily="50" charset="-127"/>
                <a:ea typeface="나눔고딕 Bold" pitchFamily="50" charset="-127"/>
              </a:rPr>
              <a:t>블로그로</a:t>
            </a: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 연결 </a:t>
            </a:r>
            <a:endParaRPr lang="ko-KR" altLang="en-US" sz="14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8662" y="1285860"/>
            <a:ext cx="37147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언론사가 직접 뉴스배치를 편집할 수 있는 공간</a:t>
            </a:r>
            <a:endParaRPr lang="en-US" altLang="ko-KR" sz="1400" dirty="0" smtClean="0">
              <a:latin typeface="나눔고딕 Bold" pitchFamily="50" charset="-127"/>
              <a:ea typeface="나눔고딕 Bold" pitchFamily="50" charset="-127"/>
            </a:endParaRPr>
          </a:p>
          <a:p>
            <a:pPr>
              <a:spcAft>
                <a:spcPts val="600"/>
              </a:spcAft>
            </a:pP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링크를 통해 자사 뉴스 사이트로 연결</a:t>
            </a:r>
            <a:endParaRPr lang="ko-KR" altLang="en-US" sz="14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7918" y="262574"/>
            <a:ext cx="3940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네이버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 메인 페이지를 개방</a:t>
            </a:r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!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6357950" y="1071546"/>
            <a:ext cx="2214578" cy="2500330"/>
            <a:chOff x="6357950" y="1071546"/>
            <a:chExt cx="2214578" cy="2500330"/>
          </a:xfrm>
        </p:grpSpPr>
        <p:sp>
          <p:nvSpPr>
            <p:cNvPr id="28" name="이등변 삼각형 27"/>
            <p:cNvSpPr/>
            <p:nvPr/>
          </p:nvSpPr>
          <p:spPr>
            <a:xfrm rot="2280000" flipV="1">
              <a:off x="7771695" y="2981414"/>
              <a:ext cx="295231" cy="590462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6357950" y="1071546"/>
              <a:ext cx="2214578" cy="2089916"/>
            </a:xfrm>
            <a:prstGeom prst="roundRect">
              <a:avLst>
                <a:gd name="adj" fmla="val 8919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6758003" y="1142984"/>
              <a:ext cx="1571636" cy="1932215"/>
              <a:chOff x="5752030" y="3267910"/>
              <a:chExt cx="2071703" cy="1932215"/>
            </a:xfrm>
            <a:effectLst/>
          </p:grpSpPr>
          <p:sp>
            <p:nvSpPr>
              <p:cNvPr id="14" name="TextBox 13"/>
              <p:cNvSpPr txBox="1"/>
              <p:nvPr/>
            </p:nvSpPr>
            <p:spPr>
              <a:xfrm>
                <a:off x="5752031" y="3910852"/>
                <a:ext cx="20717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1</a:t>
                </a:r>
                <a:r>
                  <a:rPr lang="ko-KR" alt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일 방문자</a:t>
                </a:r>
                <a:endPara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endParaRPr>
              </a:p>
              <a:p>
                <a:r>
                  <a:rPr lang="en-US" altLang="ko-KR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1,700</a:t>
                </a:r>
                <a:r>
                  <a:rPr lang="ko-KR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만 명</a:t>
                </a:r>
                <a:endParaRPr lang="ko-KR" altLang="en-US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752030" y="3267910"/>
                <a:ext cx="20717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200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네이버</a:t>
                </a:r>
                <a:r>
                  <a:rPr lang="ko-KR" alt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 회원 </a:t>
                </a:r>
                <a:endPara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endParaRPr>
              </a:p>
              <a:p>
                <a:r>
                  <a:rPr lang="en-US" altLang="ko-KR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3,400</a:t>
                </a:r>
                <a:r>
                  <a:rPr lang="ko-KR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만 명</a:t>
                </a:r>
                <a:endParaRPr lang="ko-KR" altLang="en-US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752031" y="4553794"/>
                <a:ext cx="20717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1</a:t>
                </a:r>
                <a:r>
                  <a:rPr lang="ko-KR" alt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일 페이지뷰</a:t>
                </a:r>
                <a:endPara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endParaRPr>
              </a:p>
              <a:p>
                <a:r>
                  <a:rPr lang="en-US" altLang="ko-KR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1</a:t>
                </a:r>
                <a:r>
                  <a:rPr lang="ko-KR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억 </a:t>
                </a:r>
                <a:r>
                  <a:rPr lang="en-US" altLang="ko-KR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7</a:t>
                </a:r>
                <a:r>
                  <a:rPr lang="ko-KR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Bold" pitchFamily="50" charset="-127"/>
                    <a:ea typeface="나눔고딕 Bold" pitchFamily="50" charset="-127"/>
                  </a:rPr>
                  <a:t>천 건</a:t>
                </a:r>
                <a:endParaRPr lang="ko-KR" altLang="en-US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endParaRPr>
              </a:p>
            </p:txBody>
          </p:sp>
        </p:grpSp>
        <p:sp>
          <p:nvSpPr>
            <p:cNvPr id="29" name="이등변 삼각형 28"/>
            <p:cNvSpPr/>
            <p:nvPr/>
          </p:nvSpPr>
          <p:spPr>
            <a:xfrm rot="2280000" flipV="1">
              <a:off x="7785316" y="2971050"/>
              <a:ext cx="288000" cy="576000"/>
            </a:xfrm>
            <a:prstGeom prst="triangl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모서리가 둥근 직사각형 31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모서리가 둥근 직사각형 13"/>
          <p:cNvSpPr/>
          <p:nvPr/>
        </p:nvSpPr>
        <p:spPr>
          <a:xfrm>
            <a:off x="4429124" y="1285860"/>
            <a:ext cx="4320000" cy="5286412"/>
          </a:xfrm>
          <a:prstGeom prst="roundRect">
            <a:avLst>
              <a:gd name="adj" fmla="val 1533"/>
            </a:avLst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12758" y="262574"/>
            <a:ext cx="5195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뉴스캐스트</a:t>
            </a:r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: 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인터넷 언론사와의 상생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pic>
        <p:nvPicPr>
          <p:cNvPr id="22" name="Picture 2" descr="C:\Documents and Settings\nhn\바탕 화면\DeView2009\PPT\소스\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050" y="4000504"/>
            <a:ext cx="3960000" cy="2435587"/>
          </a:xfrm>
          <a:prstGeom prst="rect">
            <a:avLst/>
          </a:prstGeom>
          <a:noFill/>
        </p:spPr>
      </p:pic>
      <p:grpSp>
        <p:nvGrpSpPr>
          <p:cNvPr id="26" name="그룹 25"/>
          <p:cNvGrpSpPr/>
          <p:nvPr/>
        </p:nvGrpSpPr>
        <p:grpSpPr>
          <a:xfrm>
            <a:off x="6500826" y="4730992"/>
            <a:ext cx="2000264" cy="461665"/>
            <a:chOff x="4893314" y="3459553"/>
            <a:chExt cx="3299549" cy="761544"/>
          </a:xfrm>
        </p:grpSpPr>
        <p:sp>
          <p:nvSpPr>
            <p:cNvPr id="27" name="직사각형 26"/>
            <p:cNvSpPr/>
            <p:nvPr/>
          </p:nvSpPr>
          <p:spPr>
            <a:xfrm>
              <a:off x="4893314" y="3459553"/>
              <a:ext cx="2942722" cy="761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참여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 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언론사 </a:t>
              </a:r>
              <a:r>
                <a:rPr lang="ko-KR" altLang="en-US" sz="12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트래픽</a:t>
              </a:r>
              <a:r>
                <a:rPr lang="en-US" altLang="ko-KR" sz="1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(PV)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 </a:t>
              </a:r>
              <a:endParaRPr lang="en-US" altLang="ko-KR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  <a:p>
              <a:pPr algn="r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30%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 증가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pic>
          <p:nvPicPr>
            <p:cNvPr id="29" name="Picture 2" descr="C:\Documents and Settings\nhn\바탕 화면\DeView2009\PPT\소스\27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96863" y="3583980"/>
              <a:ext cx="396000" cy="512069"/>
            </a:xfrm>
            <a:prstGeom prst="rect">
              <a:avLst/>
            </a:prstGeom>
            <a:noFill/>
          </p:spPr>
        </p:pic>
      </p:grpSp>
      <p:grpSp>
        <p:nvGrpSpPr>
          <p:cNvPr id="32" name="그룹 31"/>
          <p:cNvGrpSpPr/>
          <p:nvPr/>
        </p:nvGrpSpPr>
        <p:grpSpPr>
          <a:xfrm>
            <a:off x="6429389" y="5240020"/>
            <a:ext cx="2071701" cy="461665"/>
            <a:chOff x="4775475" y="4362075"/>
            <a:chExt cx="3417388" cy="761544"/>
          </a:xfrm>
        </p:grpSpPr>
        <p:sp>
          <p:nvSpPr>
            <p:cNvPr id="33" name="직사각형 32"/>
            <p:cNvSpPr/>
            <p:nvPr/>
          </p:nvSpPr>
          <p:spPr>
            <a:xfrm>
              <a:off x="4775475" y="4362075"/>
              <a:ext cx="3060564" cy="761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2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네이버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 뉴스 </a:t>
              </a:r>
              <a:r>
                <a:rPr lang="ko-KR" altLang="en-US" sz="12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트래픽</a:t>
              </a:r>
              <a:r>
                <a:rPr lang="en-US" altLang="ko-KR" sz="1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(PV)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 </a:t>
              </a:r>
              <a:endParaRPr lang="en-US" altLang="ko-KR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  <a:p>
              <a:pPr algn="r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30%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 감소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pic>
          <p:nvPicPr>
            <p:cNvPr id="34" name="Picture 2" descr="C:\Documents and Settings\nhn\바탕 화면\DeView2009\PPT\소스\27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0800000">
              <a:off x="7796863" y="4484333"/>
              <a:ext cx="396000" cy="512069"/>
            </a:xfrm>
            <a:prstGeom prst="rect">
              <a:avLst/>
            </a:prstGeom>
            <a:noFill/>
          </p:spPr>
        </p:pic>
      </p:grpSp>
      <p:grpSp>
        <p:nvGrpSpPr>
          <p:cNvPr id="37" name="그룹 36"/>
          <p:cNvGrpSpPr>
            <a:grpSpLocks noChangeAspect="1"/>
          </p:cNvGrpSpPr>
          <p:nvPr/>
        </p:nvGrpSpPr>
        <p:grpSpPr>
          <a:xfrm>
            <a:off x="4612528" y="1441924"/>
            <a:ext cx="3960000" cy="2266533"/>
            <a:chOff x="4413669" y="1441925"/>
            <a:chExt cx="3888000" cy="2225323"/>
          </a:xfrm>
        </p:grpSpPr>
        <p:pic>
          <p:nvPicPr>
            <p:cNvPr id="21" name="Picture 2" descr="C:\Documents and Settings\nhn\바탕 화면\DeView2009\PPT\소스\22.png"/>
            <p:cNvPicPr>
              <a:picLocks noChangeAspect="1" noChangeArrowheads="1"/>
            </p:cNvPicPr>
            <p:nvPr/>
          </p:nvPicPr>
          <p:blipFill>
            <a:blip r:embed="rId5" cstate="print"/>
            <a:srcRect b="10315"/>
            <a:stretch>
              <a:fillRect/>
            </a:stretch>
          </p:blipFill>
          <p:spPr bwMode="auto">
            <a:xfrm>
              <a:off x="4413669" y="1441925"/>
              <a:ext cx="3888000" cy="2102454"/>
            </a:xfrm>
            <a:prstGeom prst="rect">
              <a:avLst/>
            </a:prstGeom>
            <a:noFill/>
          </p:spPr>
        </p:pic>
        <p:pic>
          <p:nvPicPr>
            <p:cNvPr id="36" name="Picture 2" descr="C:\Documents and Settings\nhn\바탕 화면\DeView2009\PPT\소스\22.png"/>
            <p:cNvPicPr>
              <a:picLocks noChangeAspect="1" noChangeArrowheads="1"/>
            </p:cNvPicPr>
            <p:nvPr/>
          </p:nvPicPr>
          <p:blipFill>
            <a:blip r:embed="rId6" cstate="print"/>
            <a:srcRect t="95932"/>
            <a:stretch>
              <a:fillRect/>
            </a:stretch>
          </p:blipFill>
          <p:spPr bwMode="auto">
            <a:xfrm>
              <a:off x="4413669" y="3571876"/>
              <a:ext cx="3888000" cy="95372"/>
            </a:xfrm>
            <a:prstGeom prst="rect">
              <a:avLst/>
            </a:prstGeom>
            <a:noFill/>
          </p:spPr>
        </p:pic>
      </p:grpSp>
      <p:grpSp>
        <p:nvGrpSpPr>
          <p:cNvPr id="38" name="그룹 37"/>
          <p:cNvGrpSpPr/>
          <p:nvPr/>
        </p:nvGrpSpPr>
        <p:grpSpPr>
          <a:xfrm>
            <a:off x="428596" y="1314430"/>
            <a:ext cx="285752" cy="285752"/>
            <a:chOff x="357158" y="3748866"/>
            <a:chExt cx="285752" cy="285752"/>
          </a:xfrm>
        </p:grpSpPr>
        <p:cxnSp>
          <p:nvCxnSpPr>
            <p:cNvPr id="39" name="직선 연결선 38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직사각형 40"/>
          <p:cNvSpPr/>
          <p:nvPr/>
        </p:nvSpPr>
        <p:spPr>
          <a:xfrm>
            <a:off x="650431" y="1571612"/>
            <a:ext cx="3564379" cy="7078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나눔고딕 Bold" pitchFamily="50" charset="-127"/>
                <a:ea typeface="나눔고딕 Bold" pitchFamily="50" charset="-127"/>
              </a:rPr>
              <a:t>언론사 인터넷 광고매출 급증</a:t>
            </a:r>
          </a:p>
          <a:p>
            <a:endParaRPr lang="en-US" altLang="ko-KR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불황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광고 비수기에도 불구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최대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8.6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배 증가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aphicFrame>
        <p:nvGraphicFramePr>
          <p:cNvPr id="42" name="표 41"/>
          <p:cNvGraphicFramePr>
            <a:graphicFrameLocks noGrp="1"/>
          </p:cNvGraphicFramePr>
          <p:nvPr/>
        </p:nvGraphicFramePr>
        <p:xfrm>
          <a:off x="500034" y="2530048"/>
          <a:ext cx="3600000" cy="34707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792000"/>
                <a:gridCol w="972000"/>
                <a:gridCol w="972000"/>
                <a:gridCol w="864000"/>
              </a:tblGrid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 smtClean="0">
                          <a:latin typeface="나눔고딕 Bold" pitchFamily="50" charset="-127"/>
                          <a:ea typeface="나눔고딕 Bold" pitchFamily="50" charset="-127"/>
                        </a:rPr>
                        <a:t>매체명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광고매출</a:t>
                      </a:r>
                      <a:endParaRPr lang="en-US" altLang="ko-KR" sz="1200" b="0" dirty="0" smtClean="0">
                        <a:latin typeface="나눔고딕 Bold" pitchFamily="50" charset="-127"/>
                        <a:ea typeface="나눔고딕 Bold" pitchFamily="50" charset="-127"/>
                      </a:endParaRPr>
                    </a:p>
                    <a:p>
                      <a:pPr algn="ctr" latinLnBrk="1"/>
                      <a:r>
                        <a:rPr lang="en-US" altLang="ko-KR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(09</a:t>
                      </a:r>
                      <a:r>
                        <a:rPr lang="ko-KR" altLang="en-US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년 </a:t>
                      </a:r>
                      <a:r>
                        <a:rPr lang="en-US" altLang="ko-KR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1~2</a:t>
                      </a:r>
                      <a:r>
                        <a:rPr lang="ko-KR" altLang="en-US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월</a:t>
                      </a:r>
                      <a:r>
                        <a:rPr lang="en-US" altLang="ko-KR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)</a:t>
                      </a:r>
                      <a:endParaRPr lang="ko-KR" altLang="en-US" sz="11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광고매출</a:t>
                      </a:r>
                      <a:endParaRPr lang="en-US" altLang="ko-KR" sz="1200" b="0" dirty="0" smtClean="0">
                        <a:latin typeface="나눔고딕 Bold" pitchFamily="50" charset="-127"/>
                        <a:ea typeface="나눔고딕 Bold" pitchFamily="50" charset="-127"/>
                      </a:endParaRPr>
                    </a:p>
                    <a:p>
                      <a:pPr algn="ctr" latinLnBrk="1"/>
                      <a:r>
                        <a:rPr lang="en-US" altLang="ko-KR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(08</a:t>
                      </a:r>
                      <a:r>
                        <a:rPr lang="ko-KR" altLang="en-US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년 </a:t>
                      </a:r>
                      <a:r>
                        <a:rPr lang="en-US" altLang="ko-KR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1~2</a:t>
                      </a:r>
                      <a:r>
                        <a:rPr lang="ko-KR" altLang="en-US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월</a:t>
                      </a:r>
                      <a:r>
                        <a:rPr lang="en-US" altLang="ko-KR" sz="11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)</a:t>
                      </a:r>
                      <a:endParaRPr lang="ko-KR" altLang="en-US" sz="11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증감비율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A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613,868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84,123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629.7%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B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452,599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47,078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861.4%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C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302,471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79,572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280.1%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D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187,313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107,630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74.0%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E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799,040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563,283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41.9%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F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322,935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252,327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28.0%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G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944,156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775,772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21.7%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H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언론사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562,810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479,760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accent2"/>
                          </a:solidFill>
                          <a:latin typeface="나눔고딕 Bold" pitchFamily="50" charset="-127"/>
                          <a:ea typeface="나눔고딕 Bold" pitchFamily="50" charset="-127"/>
                        </a:rPr>
                        <a:t>17.3%</a:t>
                      </a:r>
                      <a:endParaRPr lang="ko-KR" altLang="en-US" sz="1200" b="0" dirty="0">
                        <a:solidFill>
                          <a:schemeClr val="accent2"/>
                        </a:solidFill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3" name="직사각형 42"/>
          <p:cNvSpPr/>
          <p:nvPr/>
        </p:nvSpPr>
        <p:spPr>
          <a:xfrm>
            <a:off x="1007621" y="6040299"/>
            <a:ext cx="3135751" cy="2462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(</a:t>
            </a:r>
            <a:r>
              <a:rPr lang="ko-KR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출처</a:t>
            </a:r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: </a:t>
            </a:r>
            <a:r>
              <a:rPr lang="ko-KR" alt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리서치애드</a:t>
            </a:r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</a:t>
            </a:r>
            <a:r>
              <a:rPr lang="ko-KR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단위</a:t>
            </a:r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: </a:t>
            </a:r>
            <a:r>
              <a:rPr lang="ko-KR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천 원</a:t>
            </a:r>
            <a:r>
              <a:rPr lang="en-US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)</a:t>
            </a:r>
            <a:endParaRPr lang="en-US" altLang="ko-KR" sz="10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029203" y="1485886"/>
            <a:ext cx="486000" cy="2034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000628" y="1538575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2009</a:t>
            </a:r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년 </a:t>
            </a:r>
            <a:r>
              <a:rPr lang="en-US" altLang="ko-KR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1</a:t>
            </a:r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월</a:t>
            </a:r>
            <a:endParaRPr lang="en-US" altLang="ko-KR" sz="800" dirty="0" smtClean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뉴스캐스트</a:t>
            </a:r>
            <a:endParaRPr lang="en-US" altLang="ko-KR" sz="800" dirty="0" smtClean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정식 서비스 개시</a:t>
            </a:r>
            <a:endParaRPr lang="ko-KR" altLang="en-US" sz="80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pSp>
        <p:nvGrpSpPr>
          <p:cNvPr id="51" name="그룹 50"/>
          <p:cNvGrpSpPr/>
          <p:nvPr/>
        </p:nvGrpSpPr>
        <p:grpSpPr>
          <a:xfrm>
            <a:off x="6046448" y="3021351"/>
            <a:ext cx="2454642" cy="479087"/>
            <a:chOff x="6000761" y="2928934"/>
            <a:chExt cx="2454642" cy="479087"/>
          </a:xfrm>
        </p:grpSpPr>
        <p:sp>
          <p:nvSpPr>
            <p:cNvPr id="44" name="직사각형 43"/>
            <p:cNvSpPr/>
            <p:nvPr/>
          </p:nvSpPr>
          <p:spPr>
            <a:xfrm>
              <a:off x="6000761" y="2928934"/>
              <a:ext cx="2237184" cy="479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언론사 사이트 방문자수</a:t>
              </a:r>
              <a:r>
                <a:rPr lang="en-US" altLang="ko-KR" sz="1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(UV)</a:t>
              </a:r>
            </a:p>
            <a:p>
              <a:pPr algn="r"/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최소 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3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배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~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최대 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10</a:t>
              </a:r>
              <a:r>
                <a:rPr lang="ko-KR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Bold" pitchFamily="50" charset="-127"/>
                  <a:ea typeface="나눔고딕 Bold" pitchFamily="50" charset="-127"/>
                </a:rPr>
                <a:t>배 증가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pic>
          <p:nvPicPr>
            <p:cNvPr id="45" name="Picture 2" descr="C:\Documents and Settings\nhn\바탕 화면\DeView2009\PPT\소스\27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15338" y="3000372"/>
              <a:ext cx="240065" cy="310428"/>
            </a:xfrm>
            <a:prstGeom prst="rect">
              <a:avLst/>
            </a:prstGeom>
            <a:noFill/>
          </p:spPr>
        </p:pic>
      </p:grpSp>
      <p:sp>
        <p:nvSpPr>
          <p:cNvPr id="49" name="직사각형 48"/>
          <p:cNvSpPr/>
          <p:nvPr/>
        </p:nvSpPr>
        <p:spPr>
          <a:xfrm>
            <a:off x="5019678" y="4038604"/>
            <a:ext cx="1620000" cy="2052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5429256" y="4110343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2009</a:t>
            </a:r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년 </a:t>
            </a:r>
            <a:r>
              <a:rPr lang="en-US" altLang="ko-KR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1</a:t>
            </a:r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월</a:t>
            </a:r>
            <a:endParaRPr lang="en-US" altLang="ko-KR" sz="800" dirty="0" smtClean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pPr algn="r"/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뉴스캐스트</a:t>
            </a:r>
            <a:endParaRPr lang="en-US" altLang="ko-KR" sz="800" dirty="0" smtClean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pPr algn="r"/>
            <a:r>
              <a:rPr lang="ko-KR" altLang="en-US" sz="8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정식 서비스 개시</a:t>
            </a:r>
            <a:endParaRPr lang="ko-KR" altLang="en-US" sz="80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3428992" y="2500306"/>
            <a:ext cx="6072230" cy="857256"/>
            <a:chOff x="3286116" y="2428868"/>
            <a:chExt cx="6072230" cy="857256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286116" y="2428868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3286116" y="2500306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3286116" y="2571744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/>
            <p:nvPr/>
          </p:nvCxnSpPr>
          <p:spPr>
            <a:xfrm>
              <a:off x="3286116" y="2643182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3286116" y="2714620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3286116" y="2786058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>
              <a:off x="3286116" y="2857496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286116" y="2928934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286116" y="3000372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/>
            <p:nvPr/>
          </p:nvCxnSpPr>
          <p:spPr>
            <a:xfrm>
              <a:off x="3286116" y="3071810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>
              <a:off x="3286116" y="3143248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/>
            <p:nvPr/>
          </p:nvCxnSpPr>
          <p:spPr>
            <a:xfrm>
              <a:off x="3286116" y="3214686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>
              <a:off x="3286116" y="3286124"/>
              <a:ext cx="607223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직사각형 9"/>
          <p:cNvSpPr/>
          <p:nvPr/>
        </p:nvSpPr>
        <p:spPr>
          <a:xfrm>
            <a:off x="3929058" y="3643314"/>
            <a:ext cx="4714908" cy="107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ko-KR" altLang="en-US" sz="1400" dirty="0" err="1" smtClean="0">
                <a:solidFill>
                  <a:schemeClr val="bg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오픈캐스트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도입 이전</a:t>
            </a:r>
            <a:endParaRPr lang="en-US" altLang="ko-KR" sz="1400" dirty="0" smtClean="0">
              <a:solidFill>
                <a:schemeClr val="bg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Bef>
                <a:spcPct val="0"/>
              </a:spcBef>
              <a:defRPr/>
            </a:pPr>
            <a:r>
              <a:rPr lang="ko-KR" altLang="en-US" sz="2800" spc="-11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  <a:cs typeface="+mj-cs"/>
              </a:rPr>
              <a:t>네이버</a:t>
            </a:r>
            <a:r>
              <a:rPr lang="ko-KR" altLang="en-US" sz="28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  <a:cs typeface="+mj-cs"/>
              </a:rPr>
              <a:t> 내부 링크 </a:t>
            </a:r>
            <a:r>
              <a:rPr lang="en-US" altLang="ko-KR" sz="28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  <a:cs typeface="+mj-cs"/>
              </a:rPr>
              <a:t>20</a:t>
            </a:r>
            <a:r>
              <a:rPr lang="ko-KR" altLang="en-US" sz="28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  <a:cs typeface="+mj-cs"/>
              </a:rPr>
              <a:t>개 안팎</a:t>
            </a:r>
            <a:endParaRPr lang="en-US" altLang="ko-KR" sz="3600" spc="-11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latin typeface="Klavika Md" pitchFamily="2" charset="0"/>
              <a:ea typeface="나눔고딕 Bold" pitchFamily="50" charset="-127"/>
              <a:cs typeface="+mj-cs"/>
            </a:endParaRPr>
          </a:p>
        </p:txBody>
      </p:sp>
      <p:pic>
        <p:nvPicPr>
          <p:cNvPr id="11" name="Picture 3" descr="C:\Documents and Settings\nhn\바탕 화면\DeView2009\PPT\소스\30.png"/>
          <p:cNvPicPr>
            <a:picLocks noChangeAspect="1" noChangeArrowheads="1"/>
          </p:cNvPicPr>
          <p:nvPr/>
        </p:nvPicPr>
        <p:blipFill>
          <a:blip r:embed="rId3" cstate="print"/>
          <a:srcRect l="67791" t="20649" b="23265"/>
          <a:stretch>
            <a:fillRect/>
          </a:stretch>
        </p:blipFill>
        <p:spPr bwMode="auto">
          <a:xfrm>
            <a:off x="-285784" y="714356"/>
            <a:ext cx="2508625" cy="4929222"/>
          </a:xfrm>
          <a:prstGeom prst="rect">
            <a:avLst/>
          </a:prstGeom>
          <a:noFill/>
        </p:spPr>
      </p:pic>
      <p:pic>
        <p:nvPicPr>
          <p:cNvPr id="13" name="Picture 3" descr="C:\Documents and Settings\nhn\바탕 화면\DeView2009\PPT\소스\2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1868" y="2019885"/>
            <a:ext cx="2304000" cy="2552123"/>
          </a:xfrm>
          <a:prstGeom prst="rect">
            <a:avLst/>
          </a:prstGeom>
          <a:noFill/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4" name="TextBox 33"/>
          <p:cNvSpPr txBox="1"/>
          <p:nvPr/>
        </p:nvSpPr>
        <p:spPr>
          <a:xfrm>
            <a:off x="1223419" y="262574"/>
            <a:ext cx="589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오픈캐스트</a:t>
            </a:r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: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 중소 인터넷 사이트와의 상생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1276327" y="4071942"/>
            <a:ext cx="3357586" cy="1857388"/>
            <a:chOff x="1276327" y="4333894"/>
            <a:chExt cx="3357586" cy="1857388"/>
          </a:xfrm>
        </p:grpSpPr>
        <p:sp>
          <p:nvSpPr>
            <p:cNvPr id="17" name="직사각형 16"/>
            <p:cNvSpPr/>
            <p:nvPr/>
          </p:nvSpPr>
          <p:spPr>
            <a:xfrm>
              <a:off x="1276327" y="5262588"/>
              <a:ext cx="3357586" cy="928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ko-KR" altLang="en-US" sz="1400" dirty="0" err="1" smtClean="0">
                  <a:solidFill>
                    <a:schemeClr val="bg1">
                      <a:lumMod val="50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오픈캐스트를</a:t>
              </a:r>
              <a:r>
                <a:rPr lang="ko-KR" altLang="en-US" sz="1400" dirty="0" smtClean="0">
                  <a:solidFill>
                    <a:schemeClr val="bg1">
                      <a:lumMod val="50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 통해 생성되는  링크</a:t>
              </a:r>
              <a:endParaRPr lang="en-US" altLang="ko-KR" sz="1400" dirty="0" smtClean="0">
                <a:solidFill>
                  <a:schemeClr val="bg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ko-KR" altLang="en-US" sz="2800" spc="-11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  <a:cs typeface="+mj-cs"/>
                </a:rPr>
                <a:t>하루 평균 약 </a:t>
              </a:r>
              <a:r>
                <a:rPr lang="en-US" altLang="ko-KR" sz="2800" spc="-11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  <a:cs typeface="+mj-cs"/>
                </a:rPr>
                <a:t>4,000</a:t>
              </a:r>
              <a:r>
                <a:rPr lang="ko-KR" altLang="en-US" sz="2800" spc="-11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  <a:cs typeface="+mj-cs"/>
                </a:rPr>
                <a:t>개</a:t>
              </a:r>
              <a:endParaRPr lang="en-US" altLang="ko-KR" sz="28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  <a:cs typeface="+mj-cs"/>
              </a:endParaRPr>
            </a:p>
            <a:p>
              <a:pPr algn="ctr">
                <a:spcBef>
                  <a:spcPct val="0"/>
                </a:spcBef>
                <a:defRPr/>
              </a:pPr>
              <a:endParaRPr lang="en-US" altLang="ko-KR" sz="2800" spc="-110" dirty="0" smtClean="0">
                <a:solidFill>
                  <a:schemeClr val="bg1"/>
                </a:solidFill>
                <a:latin typeface="Klavika Md" pitchFamily="2" charset="0"/>
                <a:ea typeface="나눔고딕 Bold" pitchFamily="50" charset="-127"/>
                <a:cs typeface="+mj-cs"/>
              </a:endParaRPr>
            </a:p>
            <a:p>
              <a:pPr algn="ctr">
                <a:spcBef>
                  <a:spcPct val="0"/>
                </a:spcBef>
                <a:defRPr/>
              </a:pPr>
              <a:endParaRPr lang="en-US" altLang="ko-KR" sz="2800" spc="-110" dirty="0" smtClean="0">
                <a:solidFill>
                  <a:schemeClr val="bg1"/>
                </a:solidFill>
                <a:latin typeface="Klavika Md" pitchFamily="2" charset="0"/>
                <a:ea typeface="나눔고딕 Bold" pitchFamily="50" charset="-127"/>
                <a:cs typeface="+mj-cs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285852" y="4333894"/>
              <a:ext cx="3286148" cy="928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ko-KR" altLang="en-US" sz="1400" dirty="0" err="1" smtClean="0">
                  <a:solidFill>
                    <a:schemeClr val="bg1">
                      <a:lumMod val="50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오픈캐스트를</a:t>
              </a:r>
              <a:r>
                <a:rPr lang="ko-KR" altLang="en-US" sz="1400" dirty="0" smtClean="0">
                  <a:solidFill>
                    <a:schemeClr val="bg1">
                      <a:lumMod val="50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 통해 소개되는 사이트</a:t>
              </a:r>
              <a:endParaRPr lang="en-US" altLang="ko-KR" sz="1400" dirty="0" smtClean="0">
                <a:solidFill>
                  <a:schemeClr val="bg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ko-KR" altLang="en-US" sz="2800" spc="-11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  <a:cs typeface="+mj-cs"/>
                </a:rPr>
                <a:t>하루 평균 약 </a:t>
              </a:r>
              <a:r>
                <a:rPr lang="en-US" altLang="ko-KR" sz="2800" spc="-11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  <a:cs typeface="+mj-cs"/>
                </a:rPr>
                <a:t>1,000</a:t>
              </a:r>
              <a:r>
                <a:rPr lang="ko-KR" altLang="en-US" sz="2800" spc="-11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algn="ctr" rotWithShape="0">
                      <a:prstClr val="black">
                        <a:alpha val="30000"/>
                      </a:prstClr>
                    </a:outerShdw>
                  </a:effectLst>
                  <a:latin typeface="나눔고딕 Bold" pitchFamily="50" charset="-127"/>
                  <a:ea typeface="나눔고딕 Bold" pitchFamily="50" charset="-127"/>
                  <a:cs typeface="+mj-cs"/>
                </a:rPr>
                <a:t>개</a:t>
              </a:r>
              <a:endParaRPr lang="en-US" altLang="ko-KR" sz="2800" spc="-11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  <a:cs typeface="+mj-cs"/>
              </a:endParaRPr>
            </a:p>
            <a:p>
              <a:pPr algn="ctr">
                <a:spcBef>
                  <a:spcPct val="0"/>
                </a:spcBef>
                <a:defRPr/>
              </a:pPr>
              <a:endParaRPr lang="en-US" altLang="ko-KR" sz="2800" spc="-110" dirty="0" smtClean="0">
                <a:solidFill>
                  <a:schemeClr val="bg1"/>
                </a:solidFill>
                <a:latin typeface="Klavika Md" pitchFamily="2" charset="0"/>
                <a:ea typeface="나눔고딕 Bold" pitchFamily="50" charset="-127"/>
                <a:cs typeface="+mj-cs"/>
              </a:endParaRPr>
            </a:p>
            <a:p>
              <a:pPr algn="ctr">
                <a:spcBef>
                  <a:spcPct val="0"/>
                </a:spcBef>
                <a:defRPr/>
              </a:pPr>
              <a:endParaRPr lang="en-US" altLang="ko-KR" sz="2800" spc="-110" dirty="0" smtClean="0">
                <a:solidFill>
                  <a:schemeClr val="bg1"/>
                </a:solidFill>
                <a:latin typeface="Klavika Md" pitchFamily="2" charset="0"/>
                <a:ea typeface="나눔고딕 Bold" pitchFamily="50" charset="-127"/>
                <a:cs typeface="+mj-cs"/>
              </a:endParaRPr>
            </a:p>
          </p:txBody>
        </p:sp>
      </p:grpSp>
      <p:pic>
        <p:nvPicPr>
          <p:cNvPr id="20" name="Picture 3" descr="C:\Documents and Settings\nhn\바탕 화면\DeView2009\PPT\소스\30.png"/>
          <p:cNvPicPr>
            <a:picLocks noChangeAspect="1" noChangeArrowheads="1"/>
          </p:cNvPicPr>
          <p:nvPr/>
        </p:nvPicPr>
        <p:blipFill>
          <a:blip r:embed="rId3" cstate="print"/>
          <a:srcRect l="51281" t="20649" b="23265"/>
          <a:stretch>
            <a:fillRect/>
          </a:stretch>
        </p:blipFill>
        <p:spPr bwMode="auto">
          <a:xfrm>
            <a:off x="-1571668" y="714356"/>
            <a:ext cx="3794509" cy="4929222"/>
          </a:xfrm>
          <a:prstGeom prst="rect">
            <a:avLst/>
          </a:prstGeom>
          <a:noFill/>
        </p:spPr>
      </p:pic>
      <p:pic>
        <p:nvPicPr>
          <p:cNvPr id="22" name="Picture 4" descr="C:\Documents and Settings\nhn\바탕 화면\DeView2009\PPT\소스\31.png"/>
          <p:cNvPicPr>
            <a:picLocks noChangeAspect="1" noChangeArrowheads="1"/>
          </p:cNvPicPr>
          <p:nvPr/>
        </p:nvPicPr>
        <p:blipFill>
          <a:blip r:embed="rId4" cstate="print"/>
          <a:srcRect t="11570" r="39653" b="26926"/>
          <a:stretch>
            <a:fillRect/>
          </a:stretch>
        </p:blipFill>
        <p:spPr bwMode="auto">
          <a:xfrm flipV="1">
            <a:off x="4071934" y="-214338"/>
            <a:ext cx="5286412" cy="7215238"/>
          </a:xfrm>
          <a:prstGeom prst="rect">
            <a:avLst/>
          </a:prstGeom>
          <a:noFill/>
        </p:spPr>
      </p:pic>
      <p:pic>
        <p:nvPicPr>
          <p:cNvPr id="3074" name="Picture 2" descr="C:\Documents and Settings\nhn\바탕 화면\DeView2009\PPT\소스\2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5193" y="2494032"/>
            <a:ext cx="3022222" cy="924444"/>
          </a:xfrm>
          <a:prstGeom prst="rect">
            <a:avLst/>
          </a:prstGeom>
          <a:noFill/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1223419" y="262574"/>
            <a:ext cx="589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오픈캐스트</a:t>
            </a:r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: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 중소 인터넷 사이트와의 상생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140200" y="1341438"/>
            <a:ext cx="4464050" cy="4895850"/>
          </a:xfrm>
          <a:prstGeom prst="roundRect">
            <a:avLst>
              <a:gd name="adj" fmla="val 4486"/>
            </a:avLst>
          </a:prstGeom>
          <a:solidFill>
            <a:srgbClr val="4D4D4D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b"/>
          <a:lstStyle/>
          <a:p>
            <a:endParaRPr lang="en-US" altLang="ko-KR" b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4140200" y="1341438"/>
            <a:ext cx="4464050" cy="4895850"/>
          </a:xfrm>
          <a:prstGeom prst="roundRect">
            <a:avLst>
              <a:gd name="adj" fmla="val 4486"/>
            </a:avLst>
          </a:pr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 wrap="none" anchor="b"/>
          <a:lstStyle/>
          <a:p>
            <a:r>
              <a:rPr lang="en-US" altLang="ko-KR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Web Ecosystem</a:t>
            </a: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6156325" y="1844675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6372225" y="2422525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6516688" y="2997200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6588125" y="3573463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6516688" y="4149725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6373813" y="4725988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6156325" y="5302250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6659563" y="1844675"/>
            <a:ext cx="1047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SNS Site</a:t>
            </a:r>
            <a:endParaRPr lang="ko-KR" altLang="en-US" b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6877050" y="2420938"/>
            <a:ext cx="827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쇼핑몰</a:t>
            </a: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7019925" y="2997200"/>
            <a:ext cx="1255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독립사이트</a:t>
            </a:r>
          </a:p>
        </p:txBody>
      </p:sp>
      <p:sp>
        <p:nvSpPr>
          <p:cNvPr id="16" name="Text Box 37"/>
          <p:cNvSpPr txBox="1">
            <a:spLocks noChangeArrowheads="1"/>
          </p:cNvSpPr>
          <p:nvPr/>
        </p:nvSpPr>
        <p:spPr bwMode="auto">
          <a:xfrm>
            <a:off x="7092950" y="3573463"/>
            <a:ext cx="1319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개인 개발자</a:t>
            </a:r>
          </a:p>
        </p:txBody>
      </p:sp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7019925" y="4221163"/>
            <a:ext cx="827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사업자</a:t>
            </a:r>
          </a:p>
        </p:txBody>
      </p:sp>
      <p:sp>
        <p:nvSpPr>
          <p:cNvPr id="18" name="Text Box 39"/>
          <p:cNvSpPr txBox="1">
            <a:spLocks noChangeArrowheads="1"/>
          </p:cNvSpPr>
          <p:nvPr/>
        </p:nvSpPr>
        <p:spPr bwMode="auto">
          <a:xfrm>
            <a:off x="6877050" y="4797425"/>
            <a:ext cx="1052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Startups</a:t>
            </a: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6659563" y="5365750"/>
            <a:ext cx="898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AND…</a:t>
            </a:r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3779838" y="3068638"/>
            <a:ext cx="1296987" cy="1441450"/>
          </a:xfrm>
          <a:prstGeom prst="roundRect">
            <a:avLst>
              <a:gd name="adj" fmla="val 13954"/>
            </a:avLst>
          </a:prstGeom>
          <a:solidFill>
            <a:srgbClr val="99CC00"/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ko-KR" altLang="en-US" sz="1400" dirty="0" err="1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네이버</a:t>
            </a:r>
            <a:r>
              <a:rPr lang="ko-KR" altLang="en-US" sz="140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en-US" altLang="ko-KR" sz="140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SNS</a:t>
            </a:r>
          </a:p>
        </p:txBody>
      </p:sp>
      <p:sp>
        <p:nvSpPr>
          <p:cNvPr id="21" name="AutoShape 28"/>
          <p:cNvSpPr>
            <a:spLocks noChangeArrowheads="1"/>
          </p:cNvSpPr>
          <p:nvPr/>
        </p:nvSpPr>
        <p:spPr bwMode="auto">
          <a:xfrm rot="5400000" flipH="1">
            <a:off x="2196307" y="3645694"/>
            <a:ext cx="1441450" cy="287337"/>
          </a:xfrm>
          <a:custGeom>
            <a:avLst/>
            <a:gdLst>
              <a:gd name="T0" fmla="*/ 2147483647 w 21600"/>
              <a:gd name="T1" fmla="*/ 338202018 h 21600"/>
              <a:gd name="T2" fmla="*/ 2147483647 w 21600"/>
              <a:gd name="T3" fmla="*/ 676401908 h 21600"/>
              <a:gd name="T4" fmla="*/ 2147483647 w 21600"/>
              <a:gd name="T5" fmla="*/ 338202018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207 w 21600"/>
              <a:gd name="T13" fmla="*/ 3207 h 21600"/>
              <a:gd name="T14" fmla="*/ 18393 w 21600"/>
              <a:gd name="T15" fmla="*/ 1839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813" y="21600"/>
                </a:lnTo>
                <a:lnTo>
                  <a:pt x="18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FDFDF"/>
              </a:gs>
              <a:gs pos="100000">
                <a:srgbClr val="C0C0C0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 b="0" i="1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2" name="Oval 29"/>
          <p:cNvSpPr>
            <a:spLocks noChangeArrowheads="1"/>
          </p:cNvSpPr>
          <p:nvPr/>
        </p:nvSpPr>
        <p:spPr bwMode="auto">
          <a:xfrm>
            <a:off x="944563" y="3430588"/>
            <a:ext cx="287337" cy="287337"/>
          </a:xfrm>
          <a:prstGeom prst="ellipse">
            <a:avLst/>
          </a:prstGeom>
          <a:solidFill>
            <a:srgbClr val="B2B2B2"/>
          </a:solidFill>
          <a:ln w="38100" algn="ctr">
            <a:solidFill>
              <a:srgbClr val="5F5F5F"/>
            </a:solidFill>
            <a:round/>
            <a:headEnd/>
            <a:tailEnd/>
          </a:ln>
        </p:spPr>
        <p:txBody>
          <a:bodyPr wrap="none" tIns="82800" bIns="82800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3" name="AutoShape 30"/>
          <p:cNvSpPr>
            <a:spLocks noChangeArrowheads="1"/>
          </p:cNvSpPr>
          <p:nvPr/>
        </p:nvSpPr>
        <p:spPr bwMode="auto">
          <a:xfrm rot="-5400000">
            <a:off x="944563" y="3717925"/>
            <a:ext cx="287338" cy="287337"/>
          </a:xfrm>
          <a:prstGeom prst="flowChartDelay">
            <a:avLst/>
          </a:prstGeom>
          <a:solidFill>
            <a:srgbClr val="B2B2B2"/>
          </a:solidFill>
          <a:ln w="38100" algn="ctr">
            <a:solidFill>
              <a:srgbClr val="5F5F5F"/>
            </a:solidFill>
            <a:miter lim="800000"/>
            <a:headEnd/>
            <a:tailEnd/>
          </a:ln>
        </p:spPr>
        <p:txBody>
          <a:bodyPr wrap="none" tIns="82800" bIns="82800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4" name="Line 52"/>
          <p:cNvSpPr>
            <a:spLocks noChangeShapeType="1"/>
          </p:cNvSpPr>
          <p:nvPr/>
        </p:nvSpPr>
        <p:spPr bwMode="auto">
          <a:xfrm>
            <a:off x="1474788" y="3789363"/>
            <a:ext cx="12255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5" name="AutoShape 32"/>
          <p:cNvSpPr>
            <a:spLocks noChangeArrowheads="1"/>
          </p:cNvSpPr>
          <p:nvPr/>
        </p:nvSpPr>
        <p:spPr bwMode="auto">
          <a:xfrm>
            <a:off x="3924300" y="3933825"/>
            <a:ext cx="1008063" cy="431800"/>
          </a:xfrm>
          <a:prstGeom prst="roundRect">
            <a:avLst>
              <a:gd name="adj" fmla="val 19116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lIns="54000" tIns="54000" rIns="54000" bIns="54000"/>
          <a:lstStyle/>
          <a:p>
            <a:r>
              <a:rPr lang="ko-KR" altLang="en-US" sz="800" b="0">
                <a:latin typeface="나눔고딕 Bold" pitchFamily="50" charset="-127"/>
                <a:ea typeface="나눔고딕 Bold" pitchFamily="50" charset="-127"/>
              </a:rPr>
              <a:t>카페</a:t>
            </a:r>
          </a:p>
        </p:txBody>
      </p:sp>
      <p:sp>
        <p:nvSpPr>
          <p:cNvPr id="26" name="AutoShape 33"/>
          <p:cNvSpPr>
            <a:spLocks noChangeArrowheads="1"/>
          </p:cNvSpPr>
          <p:nvPr/>
        </p:nvSpPr>
        <p:spPr bwMode="auto">
          <a:xfrm>
            <a:off x="3924300" y="3500438"/>
            <a:ext cx="1008063" cy="360362"/>
          </a:xfrm>
          <a:prstGeom prst="roundRect">
            <a:avLst>
              <a:gd name="adj" fmla="val 19116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lIns="54000" tIns="54000" rIns="54000" bIns="54000"/>
          <a:lstStyle/>
          <a:p>
            <a:r>
              <a:rPr lang="ko-KR" altLang="en-US" sz="800" b="0" dirty="0" err="1">
                <a:latin typeface="나눔고딕 Bold" pitchFamily="50" charset="-127"/>
                <a:ea typeface="나눔고딕 Bold" pitchFamily="50" charset="-127"/>
              </a:rPr>
              <a:t>블로그</a:t>
            </a:r>
            <a:endParaRPr lang="ko-KR" altLang="en-US" sz="800" b="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4356100" y="4005263"/>
            <a:ext cx="215900" cy="2873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F5F5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8" name="AutoShape 35"/>
          <p:cNvSpPr>
            <a:spLocks noChangeArrowheads="1"/>
          </p:cNvSpPr>
          <p:nvPr/>
        </p:nvSpPr>
        <p:spPr bwMode="auto">
          <a:xfrm>
            <a:off x="4643438" y="4005263"/>
            <a:ext cx="215900" cy="2873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F5F5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9" name="Line 67"/>
          <p:cNvSpPr>
            <a:spLocks noChangeShapeType="1"/>
          </p:cNvSpPr>
          <p:nvPr/>
        </p:nvSpPr>
        <p:spPr bwMode="auto">
          <a:xfrm flipV="1">
            <a:off x="4427538" y="36449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0" name="Line 68"/>
          <p:cNvSpPr>
            <a:spLocks noChangeShapeType="1"/>
          </p:cNvSpPr>
          <p:nvPr/>
        </p:nvSpPr>
        <p:spPr bwMode="auto">
          <a:xfrm flipV="1">
            <a:off x="4714875" y="3644900"/>
            <a:ext cx="71438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1" name="Line 69"/>
          <p:cNvSpPr>
            <a:spLocks noChangeShapeType="1"/>
          </p:cNvSpPr>
          <p:nvPr/>
        </p:nvSpPr>
        <p:spPr bwMode="auto">
          <a:xfrm flipV="1">
            <a:off x="4427538" y="3573463"/>
            <a:ext cx="14287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2" name="Line 70"/>
          <p:cNvSpPr>
            <a:spLocks noChangeShapeType="1"/>
          </p:cNvSpPr>
          <p:nvPr/>
        </p:nvSpPr>
        <p:spPr bwMode="auto">
          <a:xfrm>
            <a:off x="4570413" y="3573463"/>
            <a:ext cx="2159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3" name="Line 71"/>
          <p:cNvSpPr>
            <a:spLocks noChangeShapeType="1"/>
          </p:cNvSpPr>
          <p:nvPr/>
        </p:nvSpPr>
        <p:spPr bwMode="auto">
          <a:xfrm>
            <a:off x="4427538" y="3789363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4" name="Line 72"/>
          <p:cNvSpPr>
            <a:spLocks noChangeShapeType="1"/>
          </p:cNvSpPr>
          <p:nvPr/>
        </p:nvSpPr>
        <p:spPr bwMode="auto">
          <a:xfrm>
            <a:off x="4570413" y="3573463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5" name="Line 73"/>
          <p:cNvSpPr>
            <a:spLocks noChangeShapeType="1"/>
          </p:cNvSpPr>
          <p:nvPr/>
        </p:nvSpPr>
        <p:spPr bwMode="auto">
          <a:xfrm flipV="1">
            <a:off x="4427538" y="3644900"/>
            <a:ext cx="3587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6" name="Line 74"/>
          <p:cNvSpPr>
            <a:spLocks noChangeShapeType="1"/>
          </p:cNvSpPr>
          <p:nvPr/>
        </p:nvSpPr>
        <p:spPr bwMode="auto">
          <a:xfrm>
            <a:off x="4427538" y="3644900"/>
            <a:ext cx="2873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7" name="Line 75"/>
          <p:cNvSpPr>
            <a:spLocks noChangeShapeType="1"/>
          </p:cNvSpPr>
          <p:nvPr/>
        </p:nvSpPr>
        <p:spPr bwMode="auto">
          <a:xfrm>
            <a:off x="4427538" y="3644900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8" name="Line 71"/>
          <p:cNvSpPr>
            <a:spLocks noChangeShapeType="1"/>
          </p:cNvSpPr>
          <p:nvPr/>
        </p:nvSpPr>
        <p:spPr bwMode="auto">
          <a:xfrm flipV="1">
            <a:off x="4427538" y="3789363"/>
            <a:ext cx="73025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9" name="Line 71"/>
          <p:cNvSpPr>
            <a:spLocks noChangeShapeType="1"/>
          </p:cNvSpPr>
          <p:nvPr/>
        </p:nvSpPr>
        <p:spPr bwMode="auto">
          <a:xfrm flipH="1" flipV="1">
            <a:off x="4500563" y="3789363"/>
            <a:ext cx="2159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0" name="Line 71"/>
          <p:cNvSpPr>
            <a:spLocks noChangeShapeType="1"/>
          </p:cNvSpPr>
          <p:nvPr/>
        </p:nvSpPr>
        <p:spPr bwMode="auto">
          <a:xfrm flipH="1" flipV="1">
            <a:off x="4643438" y="3789363"/>
            <a:ext cx="144462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1" name="Line 71"/>
          <p:cNvSpPr>
            <a:spLocks noChangeShapeType="1"/>
          </p:cNvSpPr>
          <p:nvPr/>
        </p:nvSpPr>
        <p:spPr bwMode="auto">
          <a:xfrm flipV="1">
            <a:off x="4500563" y="3789363"/>
            <a:ext cx="14287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2" name="Oval 49"/>
          <p:cNvSpPr>
            <a:spLocks noChangeArrowheads="1"/>
          </p:cNvSpPr>
          <p:nvPr/>
        </p:nvSpPr>
        <p:spPr bwMode="auto">
          <a:xfrm>
            <a:off x="4387850" y="4040188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3" name="Oval 50"/>
          <p:cNvSpPr>
            <a:spLocks noChangeArrowheads="1"/>
          </p:cNvSpPr>
          <p:nvPr/>
        </p:nvSpPr>
        <p:spPr bwMode="auto">
          <a:xfrm>
            <a:off x="4387850" y="4198938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4" name="Oval 51"/>
          <p:cNvSpPr>
            <a:spLocks noChangeArrowheads="1"/>
          </p:cNvSpPr>
          <p:nvPr/>
        </p:nvSpPr>
        <p:spPr bwMode="auto">
          <a:xfrm>
            <a:off x="4457700" y="4113213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5" name="Oval 52"/>
          <p:cNvSpPr>
            <a:spLocks noChangeArrowheads="1"/>
          </p:cNvSpPr>
          <p:nvPr/>
        </p:nvSpPr>
        <p:spPr bwMode="auto">
          <a:xfrm>
            <a:off x="4667250" y="4122738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6" name="Oval 53"/>
          <p:cNvSpPr>
            <a:spLocks noChangeArrowheads="1"/>
          </p:cNvSpPr>
          <p:nvPr/>
        </p:nvSpPr>
        <p:spPr bwMode="auto">
          <a:xfrm>
            <a:off x="4768850" y="4081463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7" name="Oval 54"/>
          <p:cNvSpPr>
            <a:spLocks noChangeArrowheads="1"/>
          </p:cNvSpPr>
          <p:nvPr/>
        </p:nvSpPr>
        <p:spPr bwMode="auto">
          <a:xfrm>
            <a:off x="4749800" y="3611563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8" name="Oval 55"/>
          <p:cNvSpPr>
            <a:spLocks noChangeArrowheads="1"/>
          </p:cNvSpPr>
          <p:nvPr/>
        </p:nvSpPr>
        <p:spPr bwMode="auto">
          <a:xfrm>
            <a:off x="4540250" y="3529013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9" name="Oval 56"/>
          <p:cNvSpPr>
            <a:spLocks noChangeArrowheads="1"/>
          </p:cNvSpPr>
          <p:nvPr/>
        </p:nvSpPr>
        <p:spPr bwMode="auto">
          <a:xfrm>
            <a:off x="4391025" y="3598863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0" name="Oval 57"/>
          <p:cNvSpPr>
            <a:spLocks noChangeArrowheads="1"/>
          </p:cNvSpPr>
          <p:nvPr/>
        </p:nvSpPr>
        <p:spPr bwMode="auto">
          <a:xfrm>
            <a:off x="4381500" y="3741738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1" name="Oval 58"/>
          <p:cNvSpPr>
            <a:spLocks noChangeArrowheads="1"/>
          </p:cNvSpPr>
          <p:nvPr/>
        </p:nvSpPr>
        <p:spPr bwMode="auto">
          <a:xfrm>
            <a:off x="4676775" y="3744913"/>
            <a:ext cx="73025" cy="73025"/>
          </a:xfrm>
          <a:prstGeom prst="ellipse">
            <a:avLst/>
          </a:prstGeom>
          <a:solidFill>
            <a:srgbClr val="B2B2B2"/>
          </a:solidFill>
          <a:ln w="19050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2" name="Line 32"/>
          <p:cNvSpPr>
            <a:spLocks noChangeShapeType="1"/>
          </p:cNvSpPr>
          <p:nvPr/>
        </p:nvSpPr>
        <p:spPr bwMode="auto">
          <a:xfrm flipH="1">
            <a:off x="3203575" y="3789363"/>
            <a:ext cx="5762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3" name="Oval 33"/>
          <p:cNvSpPr>
            <a:spLocks noChangeArrowheads="1"/>
          </p:cNvSpPr>
          <p:nvPr/>
        </p:nvSpPr>
        <p:spPr bwMode="auto">
          <a:xfrm>
            <a:off x="2914650" y="3644900"/>
            <a:ext cx="288925" cy="288925"/>
          </a:xfrm>
          <a:prstGeom prst="ellipse">
            <a:avLst/>
          </a:prstGeom>
          <a:solidFill>
            <a:srgbClr val="C0C0C0"/>
          </a:solidFill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4" name="AutoShape 26"/>
          <p:cNvSpPr>
            <a:spLocks noChangeArrowheads="1"/>
          </p:cNvSpPr>
          <p:nvPr/>
        </p:nvSpPr>
        <p:spPr bwMode="auto">
          <a:xfrm>
            <a:off x="3779838" y="4652963"/>
            <a:ext cx="1296987" cy="1008062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30000"/>
              </a:spcBef>
            </a:pPr>
            <a:r>
              <a:rPr lang="en-US" altLang="ko-KR" sz="140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NATE </a:t>
            </a:r>
            <a:r>
              <a:rPr lang="en-US" altLang="ko-KR" sz="14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SNS</a:t>
            </a:r>
          </a:p>
          <a:p>
            <a:pPr>
              <a:spcBef>
                <a:spcPct val="30000"/>
              </a:spcBef>
            </a:pPr>
            <a:endParaRPr lang="en-US" altLang="ko-KR" sz="20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Bef>
                <a:spcPct val="30000"/>
              </a:spcBef>
            </a:pPr>
            <a:r>
              <a:rPr lang="en-US" altLang="ko-KR" sz="800" b="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1500</a:t>
            </a:r>
            <a:r>
              <a:rPr lang="ko-KR" altLang="en-US" sz="800" b="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만 싸이 미니홈피</a:t>
            </a:r>
          </a:p>
          <a:p>
            <a:pPr>
              <a:spcBef>
                <a:spcPct val="30000"/>
              </a:spcBef>
            </a:pPr>
            <a:r>
              <a:rPr lang="ko-KR" altLang="en-US" sz="800" b="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클럽 </a:t>
            </a:r>
            <a:r>
              <a:rPr lang="en-US" altLang="ko-KR" sz="800" b="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/ </a:t>
            </a:r>
            <a:r>
              <a:rPr lang="ko-KR" altLang="en-US" sz="800" b="0" dirty="0" err="1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이글루스</a:t>
            </a:r>
            <a:endParaRPr lang="ko-KR" altLang="en-US" sz="800" b="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Bef>
                <a:spcPct val="30000"/>
              </a:spcBef>
            </a:pPr>
            <a:r>
              <a:rPr lang="ko-KR" altLang="en-US" sz="800" b="0" dirty="0" err="1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네이트온</a:t>
            </a:r>
            <a:endParaRPr lang="ko-KR" altLang="en-US" sz="800" b="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5" name="AutoShape 27"/>
          <p:cNvSpPr>
            <a:spLocks noChangeArrowheads="1"/>
          </p:cNvSpPr>
          <p:nvPr/>
        </p:nvSpPr>
        <p:spPr bwMode="auto">
          <a:xfrm>
            <a:off x="3779838" y="1917700"/>
            <a:ext cx="1296987" cy="1008063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30000"/>
              </a:spcBef>
            </a:pPr>
            <a:r>
              <a:rPr lang="en-US" altLang="ko-KR" sz="140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DAUM </a:t>
            </a:r>
            <a:r>
              <a:rPr lang="en-US" altLang="ko-KR" sz="140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SNS</a:t>
            </a:r>
          </a:p>
          <a:p>
            <a:pPr>
              <a:spcBef>
                <a:spcPct val="30000"/>
              </a:spcBef>
            </a:pPr>
            <a:endParaRPr lang="en-US" altLang="ko-KR" sz="40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Bef>
                <a:spcPct val="30000"/>
              </a:spcBef>
            </a:pPr>
            <a:r>
              <a:rPr lang="en-US" altLang="ko-KR" sz="800" b="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760</a:t>
            </a:r>
            <a:r>
              <a:rPr lang="ko-KR" altLang="en-US" sz="800" b="0" dirty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만 카페</a:t>
            </a:r>
          </a:p>
          <a:p>
            <a:pPr>
              <a:spcBef>
                <a:spcPct val="30000"/>
              </a:spcBef>
            </a:pPr>
            <a:r>
              <a:rPr lang="ko-KR" altLang="en-US" sz="800" b="0" dirty="0" err="1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티스토리</a:t>
            </a:r>
            <a:endParaRPr lang="ko-KR" altLang="en-US" sz="800" b="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6" name="Line 77"/>
          <p:cNvSpPr>
            <a:spLocks noChangeShapeType="1"/>
          </p:cNvSpPr>
          <p:nvPr/>
        </p:nvSpPr>
        <p:spPr bwMode="auto">
          <a:xfrm flipV="1">
            <a:off x="4572000" y="250030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7" name="Line 78"/>
          <p:cNvSpPr>
            <a:spLocks noChangeShapeType="1"/>
          </p:cNvSpPr>
          <p:nvPr/>
        </p:nvSpPr>
        <p:spPr bwMode="auto">
          <a:xfrm flipV="1">
            <a:off x="4787900" y="2500305"/>
            <a:ext cx="14287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8" name="Line 79"/>
          <p:cNvSpPr>
            <a:spLocks noChangeShapeType="1"/>
          </p:cNvSpPr>
          <p:nvPr/>
        </p:nvSpPr>
        <p:spPr bwMode="auto">
          <a:xfrm flipV="1">
            <a:off x="4572000" y="2428868"/>
            <a:ext cx="14287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59" name="Line 80"/>
          <p:cNvSpPr>
            <a:spLocks noChangeShapeType="1"/>
          </p:cNvSpPr>
          <p:nvPr/>
        </p:nvSpPr>
        <p:spPr bwMode="auto">
          <a:xfrm>
            <a:off x="4714875" y="2428868"/>
            <a:ext cx="2159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4572000" y="2644768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1" name="Line 82"/>
          <p:cNvSpPr>
            <a:spLocks noChangeShapeType="1"/>
          </p:cNvSpPr>
          <p:nvPr/>
        </p:nvSpPr>
        <p:spPr bwMode="auto">
          <a:xfrm>
            <a:off x="4714875" y="2428868"/>
            <a:ext cx="730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2" name="Line 83"/>
          <p:cNvSpPr>
            <a:spLocks noChangeShapeType="1"/>
          </p:cNvSpPr>
          <p:nvPr/>
        </p:nvSpPr>
        <p:spPr bwMode="auto">
          <a:xfrm flipV="1">
            <a:off x="4572000" y="2500305"/>
            <a:ext cx="3587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3" name="Line 84"/>
          <p:cNvSpPr>
            <a:spLocks noChangeShapeType="1"/>
          </p:cNvSpPr>
          <p:nvPr/>
        </p:nvSpPr>
        <p:spPr bwMode="auto">
          <a:xfrm>
            <a:off x="4572000" y="2500305"/>
            <a:ext cx="2159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4" name="Line 85"/>
          <p:cNvSpPr>
            <a:spLocks noChangeShapeType="1"/>
          </p:cNvSpPr>
          <p:nvPr/>
        </p:nvSpPr>
        <p:spPr bwMode="auto">
          <a:xfrm>
            <a:off x="4572000" y="2500305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5" name="Line 86"/>
          <p:cNvSpPr>
            <a:spLocks noChangeShapeType="1"/>
          </p:cNvSpPr>
          <p:nvPr/>
        </p:nvSpPr>
        <p:spPr bwMode="auto">
          <a:xfrm flipV="1">
            <a:off x="4643438" y="5286387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6" name="Line 87"/>
          <p:cNvSpPr>
            <a:spLocks noChangeShapeType="1"/>
          </p:cNvSpPr>
          <p:nvPr/>
        </p:nvSpPr>
        <p:spPr bwMode="auto">
          <a:xfrm flipV="1">
            <a:off x="4859338" y="5286387"/>
            <a:ext cx="14287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7" name="Line 88"/>
          <p:cNvSpPr>
            <a:spLocks noChangeShapeType="1"/>
          </p:cNvSpPr>
          <p:nvPr/>
        </p:nvSpPr>
        <p:spPr bwMode="auto">
          <a:xfrm flipV="1">
            <a:off x="4643438" y="5214950"/>
            <a:ext cx="14287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8" name="Line 89"/>
          <p:cNvSpPr>
            <a:spLocks noChangeShapeType="1"/>
          </p:cNvSpPr>
          <p:nvPr/>
        </p:nvSpPr>
        <p:spPr bwMode="auto">
          <a:xfrm>
            <a:off x="4786313" y="5214950"/>
            <a:ext cx="2159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69" name="Line 90"/>
          <p:cNvSpPr>
            <a:spLocks noChangeShapeType="1"/>
          </p:cNvSpPr>
          <p:nvPr/>
        </p:nvSpPr>
        <p:spPr bwMode="auto">
          <a:xfrm>
            <a:off x="4643438" y="5430850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0" name="Line 91"/>
          <p:cNvSpPr>
            <a:spLocks noChangeShapeType="1"/>
          </p:cNvSpPr>
          <p:nvPr/>
        </p:nvSpPr>
        <p:spPr bwMode="auto">
          <a:xfrm>
            <a:off x="4786313" y="5214950"/>
            <a:ext cx="730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1" name="Line 92"/>
          <p:cNvSpPr>
            <a:spLocks noChangeShapeType="1"/>
          </p:cNvSpPr>
          <p:nvPr/>
        </p:nvSpPr>
        <p:spPr bwMode="auto">
          <a:xfrm flipV="1">
            <a:off x="4643438" y="5286387"/>
            <a:ext cx="3587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2" name="Line 93"/>
          <p:cNvSpPr>
            <a:spLocks noChangeShapeType="1"/>
          </p:cNvSpPr>
          <p:nvPr/>
        </p:nvSpPr>
        <p:spPr bwMode="auto">
          <a:xfrm>
            <a:off x="4643438" y="5286387"/>
            <a:ext cx="2159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3" name="Line 94"/>
          <p:cNvSpPr>
            <a:spLocks noChangeShapeType="1"/>
          </p:cNvSpPr>
          <p:nvPr/>
        </p:nvSpPr>
        <p:spPr bwMode="auto">
          <a:xfrm>
            <a:off x="4643438" y="5286387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4" name="Line 32"/>
          <p:cNvSpPr>
            <a:spLocks noChangeShapeType="1"/>
          </p:cNvSpPr>
          <p:nvPr/>
        </p:nvSpPr>
        <p:spPr bwMode="auto">
          <a:xfrm flipH="1">
            <a:off x="3203575" y="3789363"/>
            <a:ext cx="576263" cy="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5" name="Oval 33"/>
          <p:cNvSpPr>
            <a:spLocks noChangeArrowheads="1"/>
          </p:cNvSpPr>
          <p:nvPr/>
        </p:nvSpPr>
        <p:spPr bwMode="auto">
          <a:xfrm>
            <a:off x="2914650" y="3644900"/>
            <a:ext cx="288925" cy="288925"/>
          </a:xfrm>
          <a:prstGeom prst="ellipse">
            <a:avLst/>
          </a:prstGeom>
          <a:solidFill>
            <a:srgbClr val="C0C0C0"/>
          </a:solidFill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 flipH="1">
            <a:off x="3132138" y="2420938"/>
            <a:ext cx="647700" cy="1223962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1" name="Line 32"/>
          <p:cNvSpPr>
            <a:spLocks noChangeShapeType="1"/>
          </p:cNvSpPr>
          <p:nvPr/>
        </p:nvSpPr>
        <p:spPr bwMode="auto">
          <a:xfrm flipH="1" flipV="1">
            <a:off x="3132138" y="3933825"/>
            <a:ext cx="647700" cy="122396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2" name="AutoShape 63"/>
          <p:cNvSpPr>
            <a:spLocks noChangeArrowheads="1"/>
          </p:cNvSpPr>
          <p:nvPr/>
        </p:nvSpPr>
        <p:spPr bwMode="auto">
          <a:xfrm rot="5400000" flipH="1">
            <a:off x="2412207" y="2278856"/>
            <a:ext cx="1009650" cy="287337"/>
          </a:xfrm>
          <a:custGeom>
            <a:avLst/>
            <a:gdLst>
              <a:gd name="T0" fmla="*/ 37394 w 21600"/>
              <a:gd name="T1" fmla="*/ 133 h 21600"/>
              <a:gd name="T2" fmla="*/ 20473 w 21600"/>
              <a:gd name="T3" fmla="*/ 266 h 21600"/>
              <a:gd name="T4" fmla="*/ 3552 w 21600"/>
              <a:gd name="T5" fmla="*/ 133 h 21600"/>
              <a:gd name="T6" fmla="*/ 2047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668 w 21600"/>
              <a:gd name="T13" fmla="*/ 3699 h 21600"/>
              <a:gd name="T14" fmla="*/ 17932 w 21600"/>
              <a:gd name="T15" fmla="*/ 179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735" y="21600"/>
                </a:lnTo>
                <a:lnTo>
                  <a:pt x="17865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DFDFDF"/>
              </a:gs>
            </a:gsLst>
            <a:lin ang="5400000" scaled="1"/>
          </a:gradFill>
          <a:ln w="3810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 b="0" i="1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3" name="AutoShape 64"/>
          <p:cNvSpPr>
            <a:spLocks noChangeArrowheads="1"/>
          </p:cNvSpPr>
          <p:nvPr/>
        </p:nvSpPr>
        <p:spPr bwMode="auto">
          <a:xfrm rot="5400000" flipH="1">
            <a:off x="2413001" y="5013325"/>
            <a:ext cx="1008062" cy="287337"/>
          </a:xfrm>
          <a:custGeom>
            <a:avLst/>
            <a:gdLst>
              <a:gd name="T0" fmla="*/ 37149 w 21600"/>
              <a:gd name="T1" fmla="*/ 133 h 21600"/>
              <a:gd name="T2" fmla="*/ 20348 w 21600"/>
              <a:gd name="T3" fmla="*/ 266 h 21600"/>
              <a:gd name="T4" fmla="*/ 3500 w 21600"/>
              <a:gd name="T5" fmla="*/ 133 h 21600"/>
              <a:gd name="T6" fmla="*/ 2034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674 w 21600"/>
              <a:gd name="T13" fmla="*/ 3699 h 21600"/>
              <a:gd name="T14" fmla="*/ 17926 w 21600"/>
              <a:gd name="T15" fmla="*/ 179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735" y="21600"/>
                </a:lnTo>
                <a:lnTo>
                  <a:pt x="17865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DFDFDF"/>
              </a:gs>
            </a:gsLst>
            <a:lin ang="5400000" scaled="1"/>
          </a:gra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 b="0" i="1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4" name="Oval 65"/>
          <p:cNvSpPr>
            <a:spLocks noChangeArrowheads="1"/>
          </p:cNvSpPr>
          <p:nvPr/>
        </p:nvSpPr>
        <p:spPr bwMode="auto">
          <a:xfrm>
            <a:off x="944563" y="2205038"/>
            <a:ext cx="287337" cy="287337"/>
          </a:xfrm>
          <a:prstGeom prst="ellipse">
            <a:avLst/>
          </a:prstGeom>
          <a:solidFill>
            <a:srgbClr val="B2B2B2"/>
          </a:solidFill>
          <a:ln w="38100" algn="ctr">
            <a:solidFill>
              <a:srgbClr val="5F5F5F"/>
            </a:solidFill>
            <a:round/>
            <a:headEnd/>
            <a:tailEnd/>
          </a:ln>
        </p:spPr>
        <p:txBody>
          <a:bodyPr wrap="none" tIns="82800" bIns="82800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5" name="AutoShape 66"/>
          <p:cNvSpPr>
            <a:spLocks noChangeArrowheads="1"/>
          </p:cNvSpPr>
          <p:nvPr/>
        </p:nvSpPr>
        <p:spPr bwMode="auto">
          <a:xfrm rot="-5400000">
            <a:off x="944563" y="2492375"/>
            <a:ext cx="287338" cy="287337"/>
          </a:xfrm>
          <a:prstGeom prst="flowChartDelay">
            <a:avLst/>
          </a:prstGeom>
          <a:solidFill>
            <a:srgbClr val="B2B2B2"/>
          </a:solidFill>
          <a:ln w="38100" algn="ctr">
            <a:solidFill>
              <a:srgbClr val="5F5F5F"/>
            </a:solidFill>
            <a:miter lim="800000"/>
            <a:headEnd/>
            <a:tailEnd/>
          </a:ln>
        </p:spPr>
        <p:txBody>
          <a:bodyPr vert="eaVert" wrap="none" tIns="82800" bIns="82800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6" name="Oval 67"/>
          <p:cNvSpPr>
            <a:spLocks noChangeArrowheads="1"/>
          </p:cNvSpPr>
          <p:nvPr/>
        </p:nvSpPr>
        <p:spPr bwMode="auto">
          <a:xfrm>
            <a:off x="944563" y="4870450"/>
            <a:ext cx="287337" cy="287338"/>
          </a:xfrm>
          <a:prstGeom prst="ellipse">
            <a:avLst/>
          </a:prstGeom>
          <a:solidFill>
            <a:srgbClr val="B2B2B2"/>
          </a:solidFill>
          <a:ln w="38100" algn="ctr">
            <a:solidFill>
              <a:srgbClr val="5F5F5F"/>
            </a:solidFill>
            <a:round/>
            <a:headEnd/>
            <a:tailEnd/>
          </a:ln>
        </p:spPr>
        <p:txBody>
          <a:bodyPr wrap="none" tIns="82800" bIns="82800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7" name="AutoShape 68"/>
          <p:cNvSpPr>
            <a:spLocks noChangeArrowheads="1"/>
          </p:cNvSpPr>
          <p:nvPr/>
        </p:nvSpPr>
        <p:spPr bwMode="auto">
          <a:xfrm rot="-5400000">
            <a:off x="944563" y="5157788"/>
            <a:ext cx="287337" cy="287337"/>
          </a:xfrm>
          <a:prstGeom prst="flowChartDelay">
            <a:avLst/>
          </a:prstGeom>
          <a:solidFill>
            <a:srgbClr val="B2B2B2"/>
          </a:solidFill>
          <a:ln w="38100" algn="ctr">
            <a:solidFill>
              <a:srgbClr val="5F5F5F"/>
            </a:solidFill>
            <a:miter lim="800000"/>
            <a:headEnd/>
            <a:tailEnd/>
          </a:ln>
        </p:spPr>
        <p:txBody>
          <a:bodyPr vert="eaVert" wrap="none" tIns="82800" bIns="82800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8" name="Line 69"/>
          <p:cNvSpPr>
            <a:spLocks noChangeShapeType="1"/>
          </p:cNvSpPr>
          <p:nvPr/>
        </p:nvSpPr>
        <p:spPr bwMode="auto">
          <a:xfrm>
            <a:off x="1474788" y="2420938"/>
            <a:ext cx="12255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9" name="Line 70"/>
          <p:cNvSpPr>
            <a:spLocks noChangeShapeType="1"/>
          </p:cNvSpPr>
          <p:nvPr/>
        </p:nvSpPr>
        <p:spPr bwMode="auto">
          <a:xfrm>
            <a:off x="1474788" y="5157788"/>
            <a:ext cx="12255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0" name="Line 32"/>
          <p:cNvSpPr>
            <a:spLocks noChangeShapeType="1"/>
          </p:cNvSpPr>
          <p:nvPr/>
        </p:nvSpPr>
        <p:spPr bwMode="auto">
          <a:xfrm flipH="1">
            <a:off x="3203575" y="5157788"/>
            <a:ext cx="576263" cy="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1" name="Oval 33"/>
          <p:cNvSpPr>
            <a:spLocks noChangeArrowheads="1"/>
          </p:cNvSpPr>
          <p:nvPr/>
        </p:nvSpPr>
        <p:spPr bwMode="auto">
          <a:xfrm>
            <a:off x="2914650" y="5013325"/>
            <a:ext cx="288925" cy="288925"/>
          </a:xfrm>
          <a:prstGeom prst="ellipse">
            <a:avLst/>
          </a:prstGeom>
          <a:solidFill>
            <a:srgbClr val="C0C0C0"/>
          </a:solidFill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2" name="Oval 33"/>
          <p:cNvSpPr>
            <a:spLocks noChangeArrowheads="1"/>
          </p:cNvSpPr>
          <p:nvPr/>
        </p:nvSpPr>
        <p:spPr bwMode="auto">
          <a:xfrm>
            <a:off x="2914650" y="2276475"/>
            <a:ext cx="288925" cy="288925"/>
          </a:xfrm>
          <a:prstGeom prst="ellipse">
            <a:avLst/>
          </a:prstGeom>
          <a:solidFill>
            <a:srgbClr val="C0C0C0"/>
          </a:solidFill>
          <a:ln w="38100">
            <a:solidFill>
              <a:srgbClr val="CC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3" name="Line 32"/>
          <p:cNvSpPr>
            <a:spLocks noChangeShapeType="1"/>
          </p:cNvSpPr>
          <p:nvPr/>
        </p:nvSpPr>
        <p:spPr bwMode="auto">
          <a:xfrm flipH="1">
            <a:off x="3203575" y="2420938"/>
            <a:ext cx="576263" cy="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4" name="Line 32"/>
          <p:cNvSpPr>
            <a:spLocks noChangeShapeType="1"/>
          </p:cNvSpPr>
          <p:nvPr/>
        </p:nvSpPr>
        <p:spPr bwMode="auto">
          <a:xfrm flipH="1">
            <a:off x="3132138" y="3789363"/>
            <a:ext cx="647700" cy="1223962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5" name="Line 32"/>
          <p:cNvSpPr>
            <a:spLocks noChangeShapeType="1"/>
          </p:cNvSpPr>
          <p:nvPr/>
        </p:nvSpPr>
        <p:spPr bwMode="auto">
          <a:xfrm flipH="1" flipV="1">
            <a:off x="3132138" y="2565400"/>
            <a:ext cx="647700" cy="122396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6" name="Line 32"/>
          <p:cNvSpPr>
            <a:spLocks noChangeShapeType="1"/>
          </p:cNvSpPr>
          <p:nvPr/>
        </p:nvSpPr>
        <p:spPr bwMode="auto">
          <a:xfrm flipH="1">
            <a:off x="3132138" y="2420938"/>
            <a:ext cx="647700" cy="252095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7" name="Line 32"/>
          <p:cNvSpPr>
            <a:spLocks noChangeShapeType="1"/>
          </p:cNvSpPr>
          <p:nvPr/>
        </p:nvSpPr>
        <p:spPr bwMode="auto">
          <a:xfrm flipH="1" flipV="1">
            <a:off x="3132138" y="2565400"/>
            <a:ext cx="647700" cy="259238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8" name="Oval 10"/>
          <p:cNvSpPr>
            <a:spLocks noChangeArrowheads="1"/>
          </p:cNvSpPr>
          <p:nvPr/>
        </p:nvSpPr>
        <p:spPr bwMode="auto">
          <a:xfrm>
            <a:off x="6156325" y="1844675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9" name="Oval 16"/>
          <p:cNvSpPr>
            <a:spLocks noChangeArrowheads="1"/>
          </p:cNvSpPr>
          <p:nvPr/>
        </p:nvSpPr>
        <p:spPr bwMode="auto">
          <a:xfrm>
            <a:off x="6156325" y="5302250"/>
            <a:ext cx="431800" cy="431800"/>
          </a:xfrm>
          <a:prstGeom prst="ellipse">
            <a:avLst/>
          </a:prstGeom>
          <a:solidFill>
            <a:srgbClr val="C0C0C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0" name="Oval 5"/>
          <p:cNvSpPr>
            <a:spLocks noChangeArrowheads="1"/>
          </p:cNvSpPr>
          <p:nvPr/>
        </p:nvSpPr>
        <p:spPr bwMode="auto">
          <a:xfrm>
            <a:off x="5580063" y="3284538"/>
            <a:ext cx="144462" cy="144462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1" name="Oval 6"/>
          <p:cNvSpPr>
            <a:spLocks noChangeArrowheads="1"/>
          </p:cNvSpPr>
          <p:nvPr/>
        </p:nvSpPr>
        <p:spPr bwMode="auto">
          <a:xfrm>
            <a:off x="5580063" y="3500438"/>
            <a:ext cx="144462" cy="144462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2" name="Oval 7"/>
          <p:cNvSpPr>
            <a:spLocks noChangeArrowheads="1"/>
          </p:cNvSpPr>
          <p:nvPr/>
        </p:nvSpPr>
        <p:spPr bwMode="auto">
          <a:xfrm>
            <a:off x="5580063" y="3716338"/>
            <a:ext cx="144462" cy="144462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3" name="Oval 8"/>
          <p:cNvSpPr>
            <a:spLocks noChangeArrowheads="1"/>
          </p:cNvSpPr>
          <p:nvPr/>
        </p:nvSpPr>
        <p:spPr bwMode="auto">
          <a:xfrm>
            <a:off x="5580063" y="3933825"/>
            <a:ext cx="144462" cy="144463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4" name="Oval 9"/>
          <p:cNvSpPr>
            <a:spLocks noChangeArrowheads="1"/>
          </p:cNvSpPr>
          <p:nvPr/>
        </p:nvSpPr>
        <p:spPr bwMode="auto">
          <a:xfrm>
            <a:off x="5580063" y="4149725"/>
            <a:ext cx="144462" cy="144463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5" name="Oval 17"/>
          <p:cNvSpPr>
            <a:spLocks noChangeArrowheads="1"/>
          </p:cNvSpPr>
          <p:nvPr/>
        </p:nvSpPr>
        <p:spPr bwMode="auto">
          <a:xfrm>
            <a:off x="5580063" y="3068638"/>
            <a:ext cx="144462" cy="144462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6" name="Oval 18"/>
          <p:cNvSpPr>
            <a:spLocks noChangeArrowheads="1"/>
          </p:cNvSpPr>
          <p:nvPr/>
        </p:nvSpPr>
        <p:spPr bwMode="auto">
          <a:xfrm>
            <a:off x="5580063" y="4365625"/>
            <a:ext cx="144462" cy="144463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cxnSp>
        <p:nvCxnSpPr>
          <p:cNvPr id="107" name="AutoShape 19"/>
          <p:cNvCxnSpPr>
            <a:cxnSpLocks noChangeShapeType="1"/>
            <a:stCxn id="105" idx="7"/>
          </p:cNvCxnSpPr>
          <p:nvPr/>
        </p:nvCxnSpPr>
        <p:spPr bwMode="auto">
          <a:xfrm flipV="1">
            <a:off x="5703888" y="2060575"/>
            <a:ext cx="433387" cy="1014413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08" name="AutoShape 20"/>
          <p:cNvCxnSpPr>
            <a:cxnSpLocks noChangeShapeType="1"/>
            <a:stCxn id="100" idx="6"/>
          </p:cNvCxnSpPr>
          <p:nvPr/>
        </p:nvCxnSpPr>
        <p:spPr bwMode="auto">
          <a:xfrm flipV="1">
            <a:off x="5738813" y="2638425"/>
            <a:ext cx="614362" cy="719138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09" name="AutoShape 21"/>
          <p:cNvCxnSpPr>
            <a:cxnSpLocks noChangeShapeType="1"/>
            <a:stCxn id="101" idx="6"/>
          </p:cNvCxnSpPr>
          <p:nvPr/>
        </p:nvCxnSpPr>
        <p:spPr bwMode="auto">
          <a:xfrm flipV="1">
            <a:off x="5738813" y="3213100"/>
            <a:ext cx="758825" cy="360363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10" name="AutoShape 22"/>
          <p:cNvCxnSpPr>
            <a:cxnSpLocks noChangeShapeType="1"/>
            <a:stCxn id="102" idx="6"/>
          </p:cNvCxnSpPr>
          <p:nvPr/>
        </p:nvCxnSpPr>
        <p:spPr bwMode="auto">
          <a:xfrm>
            <a:off x="5738813" y="3789363"/>
            <a:ext cx="830262" cy="0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11" name="AutoShape 23"/>
          <p:cNvCxnSpPr>
            <a:cxnSpLocks noChangeShapeType="1"/>
            <a:stCxn id="103" idx="6"/>
          </p:cNvCxnSpPr>
          <p:nvPr/>
        </p:nvCxnSpPr>
        <p:spPr bwMode="auto">
          <a:xfrm>
            <a:off x="5738813" y="4006850"/>
            <a:ext cx="758825" cy="358775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12" name="AutoShape 24"/>
          <p:cNvCxnSpPr>
            <a:cxnSpLocks noChangeShapeType="1"/>
            <a:stCxn id="104" idx="6"/>
          </p:cNvCxnSpPr>
          <p:nvPr/>
        </p:nvCxnSpPr>
        <p:spPr bwMode="auto">
          <a:xfrm>
            <a:off x="5738813" y="4222750"/>
            <a:ext cx="615950" cy="719138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13" name="AutoShape 25"/>
          <p:cNvCxnSpPr>
            <a:cxnSpLocks noChangeShapeType="1"/>
            <a:stCxn id="106" idx="5"/>
          </p:cNvCxnSpPr>
          <p:nvPr/>
        </p:nvCxnSpPr>
        <p:spPr bwMode="auto">
          <a:xfrm>
            <a:off x="5703888" y="4503738"/>
            <a:ext cx="433387" cy="942975"/>
          </a:xfrm>
          <a:prstGeom prst="straightConnector1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</p:cxnSp>
      <p:sp>
        <p:nvSpPr>
          <p:cNvPr id="114" name="AutoShape 74"/>
          <p:cNvSpPr>
            <a:spLocks noChangeArrowheads="1"/>
          </p:cNvSpPr>
          <p:nvPr/>
        </p:nvSpPr>
        <p:spPr bwMode="auto">
          <a:xfrm>
            <a:off x="5435600" y="2924175"/>
            <a:ext cx="431800" cy="1728788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ko-KR" altLang="en-US" b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5" name="Text Box 75"/>
          <p:cNvSpPr txBox="1">
            <a:spLocks noChangeArrowheads="1"/>
          </p:cNvSpPr>
          <p:nvPr/>
        </p:nvSpPr>
        <p:spPr bwMode="auto">
          <a:xfrm>
            <a:off x="5361936" y="4652963"/>
            <a:ext cx="591829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ko-KR" sz="1200" b="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Open</a:t>
            </a:r>
          </a:p>
          <a:p>
            <a:pPr algn="ctr">
              <a:spcBef>
                <a:spcPct val="20000"/>
              </a:spcBef>
            </a:pPr>
            <a:r>
              <a:rPr lang="en-US" altLang="ko-KR" sz="1200" b="0" dirty="0" smtClean="0">
                <a:solidFill>
                  <a:schemeClr val="bg1"/>
                </a:solidFill>
                <a:latin typeface="나눔고딕 Bold" pitchFamily="50" charset="-127"/>
                <a:ea typeface="나눔고딕 Bold" pitchFamily="50" charset="-127"/>
              </a:rPr>
              <a:t>Social</a:t>
            </a:r>
            <a:endParaRPr lang="en-US" altLang="ko-KR" sz="1200" b="0" dirty="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9" name="AutoShape 4"/>
          <p:cNvSpPr>
            <a:spLocks noChangeArrowheads="1"/>
          </p:cNvSpPr>
          <p:nvPr/>
        </p:nvSpPr>
        <p:spPr bwMode="auto">
          <a:xfrm>
            <a:off x="3779838" y="1916113"/>
            <a:ext cx="1296987" cy="3744912"/>
          </a:xfrm>
          <a:prstGeom prst="roundRect">
            <a:avLst>
              <a:gd name="adj" fmla="val 13954"/>
            </a:avLst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none"/>
          <a:lstStyle/>
          <a:p>
            <a:pPr algn="ctr"/>
            <a:endParaRPr lang="en-US" altLang="ko-KR" sz="1400">
              <a:solidFill>
                <a:schemeClr val="bg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6" name="Line 76"/>
          <p:cNvSpPr>
            <a:spLocks noChangeShapeType="1"/>
          </p:cNvSpPr>
          <p:nvPr/>
        </p:nvSpPr>
        <p:spPr bwMode="auto">
          <a:xfrm flipH="1">
            <a:off x="5076825" y="3789363"/>
            <a:ext cx="358775" cy="15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7" name="Line 77"/>
          <p:cNvSpPr>
            <a:spLocks noChangeShapeType="1"/>
          </p:cNvSpPr>
          <p:nvPr/>
        </p:nvSpPr>
        <p:spPr bwMode="auto">
          <a:xfrm flipH="1" flipV="1">
            <a:off x="5076825" y="2852738"/>
            <a:ext cx="358775" cy="2889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8" name="Line 78"/>
          <p:cNvSpPr>
            <a:spLocks noChangeShapeType="1"/>
          </p:cNvSpPr>
          <p:nvPr/>
        </p:nvSpPr>
        <p:spPr bwMode="auto">
          <a:xfrm flipH="1">
            <a:off x="5076825" y="4438650"/>
            <a:ext cx="358775" cy="2857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223419" y="262574"/>
            <a:ext cx="5880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인터넷 생태계를 위한 </a:t>
            </a:r>
            <a:r>
              <a:rPr lang="ko-KR" altLang="en-US" sz="2800" spc="-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소셜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 네트워크 개방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122" name="모서리가 둥근 직사각형 121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25" name="원호 124"/>
          <p:cNvSpPr/>
          <p:nvPr/>
        </p:nvSpPr>
        <p:spPr>
          <a:xfrm>
            <a:off x="4500562" y="2643182"/>
            <a:ext cx="857256" cy="1000132"/>
          </a:xfrm>
          <a:prstGeom prst="arc">
            <a:avLst>
              <a:gd name="adj1" fmla="val 16200000"/>
              <a:gd name="adj2" fmla="val 5586749"/>
            </a:avLst>
          </a:prstGeom>
          <a:ln w="19050">
            <a:solidFill>
              <a:schemeClr val="bg1"/>
            </a:solidFill>
            <a:headEnd type="arrow" w="med" len="med"/>
            <a:tailEnd type="arrow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원호 126"/>
          <p:cNvSpPr/>
          <p:nvPr/>
        </p:nvSpPr>
        <p:spPr>
          <a:xfrm>
            <a:off x="4500562" y="4143380"/>
            <a:ext cx="857256" cy="1214446"/>
          </a:xfrm>
          <a:prstGeom prst="arc">
            <a:avLst>
              <a:gd name="adj1" fmla="val 16200000"/>
              <a:gd name="adj2" fmla="val 4726953"/>
            </a:avLst>
          </a:prstGeom>
          <a:ln w="19050">
            <a:solidFill>
              <a:schemeClr val="bg1"/>
            </a:solidFill>
            <a:headEnd type="arrow" w="med" len="med"/>
            <a:tailEnd type="arrow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1220" t="24335" r="31299" b="3802"/>
          <a:stretch>
            <a:fillRect/>
          </a:stretch>
        </p:blipFill>
        <p:spPr bwMode="auto">
          <a:xfrm>
            <a:off x="2052000" y="1142984"/>
            <a:ext cx="5040000" cy="4893216"/>
          </a:xfrm>
          <a:prstGeom prst="roundRect">
            <a:avLst>
              <a:gd name="adj" fmla="val 1748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223419" y="262574"/>
            <a:ext cx="5880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중소 사업자를 위한 비즈니스 플랫폼 지원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개방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559404" y="3607618"/>
          <a:ext cx="6156000" cy="232977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368000"/>
                <a:gridCol w="1368000"/>
                <a:gridCol w="936000"/>
                <a:gridCol w="864000"/>
                <a:gridCol w="1620000"/>
              </a:tblGrid>
              <a:tr h="468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err="1" smtClean="0">
                          <a:latin typeface="나눔고딕 Bold" pitchFamily="50" charset="-127"/>
                          <a:ea typeface="나눔고딕 Bold" pitchFamily="50" charset="-127"/>
                        </a:rPr>
                        <a:t>운용사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출자대상펀드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예상</a:t>
                      </a:r>
                      <a:endParaRPr lang="en-US" altLang="ko-KR" sz="1200" b="0" dirty="0" smtClean="0">
                        <a:latin typeface="나눔고딕 Bold" pitchFamily="50" charset="-127"/>
                        <a:ea typeface="나눔고딕 Bold" pitchFamily="50" charset="-127"/>
                      </a:endParaRP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펀드 규모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당사 출자</a:t>
                      </a:r>
                      <a:endParaRPr lang="en-US" altLang="ko-KR" sz="1200" b="0" dirty="0" smtClean="0">
                        <a:latin typeface="나눔고딕 Bold" pitchFamily="50" charset="-127"/>
                        <a:ea typeface="나눔고딕 Bold" pitchFamily="50" charset="-127"/>
                      </a:endParaRP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예정 금액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주요 예상 출자자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612000">
                <a:tc>
                  <a:txBody>
                    <a:bodyPr/>
                    <a:lstStyle/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err="1" smtClean="0">
                          <a:latin typeface="나눔고딕 Bold" pitchFamily="50" charset="-127"/>
                          <a:ea typeface="나눔고딕 Bold" pitchFamily="50" charset="-127"/>
                        </a:rPr>
                        <a:t>한국투자파트너스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한국투자조합</a:t>
                      </a:r>
                      <a:endParaRPr lang="en-US" altLang="ko-KR" sz="1200" b="0" dirty="0" smtClean="0">
                        <a:latin typeface="나눔고딕 Bold" pitchFamily="50" charset="-127"/>
                        <a:ea typeface="나눔고딕 Bold" pitchFamily="50" charset="-127"/>
                      </a:endParaRPr>
                    </a:p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제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15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호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600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en-US" altLang="ko-KR" sz="1200" b="0" dirty="0" smtClean="0">
                        <a:latin typeface="나눔고딕 Bold" pitchFamily="50" charset="-127"/>
                        <a:ea typeface="나눔고딕 Bold" pitchFamily="50" charset="-127"/>
                      </a:endParaRP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~700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40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모태펀드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국민연금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산업은행 등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612000">
                <a:tc>
                  <a:txBody>
                    <a:bodyPr/>
                    <a:lstStyle/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한미창업투자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err="1" smtClean="0">
                          <a:latin typeface="나눔고딕 Bold" pitchFamily="50" charset="-127"/>
                          <a:ea typeface="나눔고딕 Bold" pitchFamily="50" charset="-127"/>
                        </a:rPr>
                        <a:t>신성장동력산업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/>
                      </a:r>
                      <a:b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</a:b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한미벤처투자조합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350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30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모태펀드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,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국민연금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산업은행 등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  <a:tr h="612000">
                <a:tc>
                  <a:txBody>
                    <a:bodyPr/>
                    <a:lstStyle/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err="1" smtClean="0">
                          <a:latin typeface="나눔고딕 Bold" pitchFamily="50" charset="-127"/>
                          <a:ea typeface="나눔고딕 Bold" pitchFamily="50" charset="-127"/>
                        </a:rPr>
                        <a:t>스톤브릿지캐피탈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초기기업</a:t>
                      </a: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/>
                      </a:r>
                      <a:b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</a:b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전문투자조합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110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30</a:t>
                      </a: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억 원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dirty="0" smtClean="0">
                          <a:latin typeface="나눔고딕 Bold" pitchFamily="50" charset="-127"/>
                          <a:ea typeface="나눔고딕 Bold" pitchFamily="50" charset="-127"/>
                        </a:rPr>
                        <a:t>모태펀드 등</a:t>
                      </a:r>
                      <a:endParaRPr lang="ko-KR" altLang="en-US" sz="1200" b="0" dirty="0">
                        <a:latin typeface="나눔고딕 Bold" pitchFamily="50" charset="-127"/>
                        <a:ea typeface="나눔고딕 Bold" pitchFamily="50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451404" y="1650621"/>
            <a:ext cx="626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ko-KR" altLang="en-US" sz="1400" spc="-20" dirty="0" smtClean="0">
                <a:latin typeface="나눔고딕 Bold" pitchFamily="50" charset="-127"/>
                <a:ea typeface="나눔고딕 Bold" pitchFamily="50" charset="-127"/>
              </a:rPr>
              <a:t>투자 수익성 제고와 국내 벤처기업 활성화라는 공익적 목표를 동시에 추구</a:t>
            </a:r>
            <a:endParaRPr lang="en-US" altLang="ko-KR" sz="14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77800" indent="-177800">
              <a:buFont typeface="Arial" pitchFamily="34" charset="0"/>
              <a:buChar char="•"/>
            </a:pPr>
            <a:endParaRPr lang="en-US" altLang="ko-KR" sz="14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ko-KR" altLang="en-US" sz="1400" spc="-20" dirty="0" smtClean="0">
                <a:latin typeface="나눔고딕 Bold" pitchFamily="50" charset="-127"/>
                <a:ea typeface="나눔고딕 Bold" pitchFamily="50" charset="-127"/>
              </a:rPr>
              <a:t>기술력과 기획력이 뛰어난 벤처기업이 필요로 하는 초기투자 확대에 기여</a:t>
            </a:r>
            <a:endParaRPr lang="en-US" altLang="ko-KR" sz="14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77800" indent="-177800">
              <a:buFont typeface="Arial" pitchFamily="34" charset="0"/>
              <a:buChar char="•"/>
            </a:pPr>
            <a:endParaRPr lang="en-US" altLang="ko-KR" sz="14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향후 벤처 및 중소기업 투자비중을 확대하여 다양한 상생</a:t>
            </a:r>
            <a:r>
              <a:rPr lang="en-US" altLang="ko-KR" sz="1400" dirty="0" smtClean="0">
                <a:latin typeface="나눔고딕 Bold" pitchFamily="50" charset="-127"/>
                <a:ea typeface="나눔고딕 Bold" pitchFamily="50" charset="-127"/>
              </a:rPr>
              <a:t>-</a:t>
            </a: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협력 가능성을 모색</a:t>
            </a:r>
            <a:endParaRPr lang="en-US" altLang="ko-KR" sz="14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1472" y="1630572"/>
            <a:ext cx="3000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20" dirty="0" smtClean="0">
                <a:latin typeface="나눔고딕 Bold" pitchFamily="50" charset="-127"/>
                <a:ea typeface="나눔고딕 Bold" pitchFamily="50" charset="-127"/>
              </a:rPr>
              <a:t>NHN </a:t>
            </a:r>
            <a:r>
              <a:rPr lang="ko-KR" altLang="en-US" spc="-20" dirty="0" smtClean="0">
                <a:latin typeface="나눔고딕 Bold" pitchFamily="50" charset="-127"/>
                <a:ea typeface="나눔고딕 Bold" pitchFamily="50" charset="-127"/>
              </a:rPr>
              <a:t>벤처펀드</a:t>
            </a:r>
            <a:endParaRPr lang="en-US" altLang="ko-KR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pc="-20" dirty="0" smtClean="0">
                <a:latin typeface="나눔고딕 Bold" pitchFamily="50" charset="-127"/>
                <a:ea typeface="나눔고딕 Bold" pitchFamily="50" charset="-127"/>
              </a:rPr>
              <a:t>출자의</a:t>
            </a:r>
            <a:endParaRPr lang="en-US" altLang="ko-KR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pc="-20" dirty="0" smtClean="0">
                <a:latin typeface="나눔고딕 Bold" pitchFamily="50" charset="-127"/>
                <a:ea typeface="나눔고딕 Bold" pitchFamily="50" charset="-127"/>
              </a:rPr>
              <a:t>배경 및 목적</a:t>
            </a:r>
            <a:endParaRPr lang="en-US" altLang="ko-KR" sz="16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71472" y="3571876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20" dirty="0" smtClean="0">
                <a:latin typeface="나눔고딕 Bold" pitchFamily="50" charset="-127"/>
                <a:ea typeface="나눔고딕 Bold" pitchFamily="50" charset="-127"/>
              </a:rPr>
              <a:t>NHN </a:t>
            </a:r>
            <a:r>
              <a:rPr lang="ko-KR" altLang="en-US" spc="-20" dirty="0" smtClean="0">
                <a:latin typeface="나눔고딕 Bold" pitchFamily="50" charset="-127"/>
                <a:ea typeface="나눔고딕 Bold" pitchFamily="50" charset="-127"/>
              </a:rPr>
              <a:t>출자 예정</a:t>
            </a:r>
            <a:endParaRPr lang="en-US" altLang="ko-KR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pc="-20" dirty="0" smtClean="0">
                <a:latin typeface="나눔고딕 Bold" pitchFamily="50" charset="-127"/>
                <a:ea typeface="나눔고딕 Bold" pitchFamily="50" charset="-127"/>
              </a:rPr>
              <a:t>벤처펀드</a:t>
            </a:r>
            <a:endParaRPr lang="en-US" altLang="ko-KR" sz="16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71504" y="4394044"/>
            <a:ext cx="2143108" cy="1035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2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모태펀드가 출자하기로</a:t>
            </a:r>
            <a:endParaRPr lang="en-US" altLang="ko-KR" sz="12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결정된 펀드 중에서</a:t>
            </a:r>
            <a:endParaRPr lang="en-US" altLang="ko-KR" sz="12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2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NHN</a:t>
            </a:r>
            <a:r>
              <a:rPr lang="ko-KR" altLang="en-US" sz="12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의 상생협력 목표에</a:t>
            </a:r>
            <a:endParaRPr lang="en-US" altLang="ko-KR" sz="12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부합하는 경우에 한해 집행</a:t>
            </a:r>
            <a:endParaRPr lang="en-US" altLang="ko-KR" sz="12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428596" y="3248800"/>
            <a:ext cx="285752" cy="285752"/>
            <a:chOff x="357158" y="3748866"/>
            <a:chExt cx="285752" cy="285752"/>
          </a:xfrm>
        </p:grpSpPr>
        <p:cxnSp>
          <p:nvCxnSpPr>
            <p:cNvPr id="12" name="직선 연결선 11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/>
          <p:cNvGrpSpPr/>
          <p:nvPr/>
        </p:nvGrpSpPr>
        <p:grpSpPr>
          <a:xfrm>
            <a:off x="428596" y="1319974"/>
            <a:ext cx="285752" cy="285752"/>
            <a:chOff x="357158" y="3748866"/>
            <a:chExt cx="285752" cy="285752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204259" y="262574"/>
            <a:ext cx="3153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NHN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의 벤처투자노력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투자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428596" y="1319974"/>
            <a:ext cx="285752" cy="285752"/>
            <a:chOff x="357158" y="3748866"/>
            <a:chExt cx="285752" cy="285752"/>
          </a:xfrm>
        </p:grpSpPr>
        <p:cxnSp>
          <p:nvCxnSpPr>
            <p:cNvPr id="20" name="직선 연결선 19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그룹 26"/>
          <p:cNvGrpSpPr/>
          <p:nvPr/>
        </p:nvGrpSpPr>
        <p:grpSpPr>
          <a:xfrm>
            <a:off x="428596" y="3971928"/>
            <a:ext cx="285752" cy="285752"/>
            <a:chOff x="357158" y="3748866"/>
            <a:chExt cx="285752" cy="285752"/>
          </a:xfrm>
        </p:grpSpPr>
        <p:cxnSp>
          <p:nvCxnSpPr>
            <p:cNvPr id="28" name="직선 연결선 27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직사각형 34"/>
          <p:cNvSpPr/>
          <p:nvPr/>
        </p:nvSpPr>
        <p:spPr>
          <a:xfrm>
            <a:off x="571472" y="1630572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20" dirty="0" smtClean="0">
                <a:solidFill>
                  <a:schemeClr val="accent1"/>
                </a:solidFill>
                <a:latin typeface="나눔고딕 Bold" pitchFamily="50" charset="-127"/>
                <a:ea typeface="나눔고딕 Bold" pitchFamily="50" charset="-127"/>
              </a:rPr>
              <a:t>한국만화영상진흥원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과 만화 </a:t>
            </a:r>
            <a:r>
              <a:rPr lang="ko-KR" altLang="en-US" sz="1600" spc="-20" dirty="0" err="1" smtClean="0">
                <a:latin typeface="나눔고딕 Bold" pitchFamily="50" charset="-127"/>
                <a:ea typeface="나눔고딕 Bold" pitchFamily="50" charset="-127"/>
              </a:rPr>
              <a:t>콘텐츠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 산업발전을 위한</a:t>
            </a:r>
            <a:endParaRPr lang="en-US" altLang="ko-KR" sz="16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양해각서</a:t>
            </a:r>
            <a:r>
              <a:rPr lang="en-US" altLang="ko-KR" sz="1600" spc="-20" dirty="0" smtClean="0">
                <a:latin typeface="나눔고딕 Bold" pitchFamily="50" charset="-127"/>
                <a:ea typeface="나눔고딕 Bold" pitchFamily="50" charset="-127"/>
              </a:rPr>
              <a:t>(MOU) 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체결</a:t>
            </a:r>
            <a:endParaRPr lang="en-US" altLang="ko-KR" sz="16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71472" y="4282526"/>
            <a:ext cx="5072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20" dirty="0" smtClean="0">
                <a:solidFill>
                  <a:schemeClr val="accent1"/>
                </a:solidFill>
                <a:latin typeface="나눔고딕 Bold" pitchFamily="50" charset="-127"/>
                <a:ea typeface="나눔고딕 Bold" pitchFamily="50" charset="-127"/>
              </a:rPr>
              <a:t>한국음악저작권협회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와 음악 </a:t>
            </a:r>
            <a:r>
              <a:rPr lang="ko-KR" altLang="en-US" sz="1600" spc="-20" dirty="0" err="1" smtClean="0">
                <a:latin typeface="나눔고딕 Bold" pitchFamily="50" charset="-127"/>
                <a:ea typeface="나눔고딕 Bold" pitchFamily="50" charset="-127"/>
              </a:rPr>
              <a:t>콘텐츠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 산업 발전과</a:t>
            </a:r>
            <a:endParaRPr lang="en-US" altLang="ko-KR" sz="16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저작권 보호를 위한 음악저작권 협약</a:t>
            </a:r>
            <a:r>
              <a:rPr lang="en-US" altLang="ko-KR" sz="1600" spc="-20" dirty="0" smtClean="0"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체결</a:t>
            </a:r>
            <a:endParaRPr lang="en-US" altLang="ko-KR" sz="16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28433" y="262574"/>
            <a:ext cx="7058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문화 </a:t>
            </a:r>
            <a:r>
              <a:rPr lang="ko-KR" altLang="en-US" sz="2800" spc="-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콘텐츠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 산업 발전 및 저작권 보호를 위한 노력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928662" y="2376404"/>
            <a:ext cx="45720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명작만화 리메이크 사업에 대한 협력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err="1" smtClean="0">
                <a:latin typeface="나눔고딕 Bold" pitchFamily="50" charset="-127"/>
                <a:ea typeface="나눔고딕 Bold" pitchFamily="50" charset="-127"/>
              </a:rPr>
              <a:t>웹툰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ko-KR" altLang="en-US" sz="1300" spc="-20" dirty="0" err="1" smtClean="0">
                <a:latin typeface="나눔고딕 Bold" pitchFamily="50" charset="-127"/>
                <a:ea typeface="나눔고딕 Bold" pitchFamily="50" charset="-127"/>
              </a:rPr>
              <a:t>아카이빙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 사업 및 디지털만화 </a:t>
            </a:r>
            <a:r>
              <a:rPr lang="ko-KR" altLang="en-US" sz="1300" spc="-20" dirty="0" err="1" smtClean="0">
                <a:latin typeface="나눔고딕 Bold" pitchFamily="50" charset="-127"/>
                <a:ea typeface="나눔고딕 Bold" pitchFamily="50" charset="-127"/>
              </a:rPr>
              <a:t>보존소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 사업에 대한 협력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부천국제만화축제의 활성화를 위한 협력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err="1" smtClean="0">
                <a:latin typeface="나눔고딕 Bold" pitchFamily="50" charset="-127"/>
                <a:ea typeface="나눔고딕 Bold" pitchFamily="50" charset="-127"/>
              </a:rPr>
              <a:t>만화콘텐츠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 창작자 및 연관기업의 상생모델 연구를 위한 협력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928662" y="5000636"/>
            <a:ext cx="45720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이용자의 공정이용</a:t>
            </a:r>
            <a:r>
              <a:rPr lang="en-US" altLang="ko-KR" sz="1300" spc="-20" dirty="0" smtClean="0">
                <a:latin typeface="나눔고딕 Bold" pitchFamily="50" charset="-127"/>
                <a:ea typeface="나눔고딕 Bold" pitchFamily="50" charset="-127"/>
              </a:rPr>
              <a:t>(fair use) 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보호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불법 음악 유통 방지를 위한 </a:t>
            </a:r>
            <a:r>
              <a:rPr lang="ko-KR" altLang="en-US" sz="1300" spc="-20" dirty="0" err="1" smtClean="0">
                <a:latin typeface="나눔고딕 Bold" pitchFamily="50" charset="-127"/>
                <a:ea typeface="나눔고딕 Bold" pitchFamily="50" charset="-127"/>
              </a:rPr>
              <a:t>필터링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 강화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온라인에서의 합법적 음악 구매 상품 개발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180975" indent="-180975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향후 저작권 상생 </a:t>
            </a:r>
            <a:r>
              <a:rPr lang="ko-KR" altLang="en-US" sz="1300" spc="-20" dirty="0" err="1" smtClean="0">
                <a:latin typeface="나눔고딕 Bold" pitchFamily="50" charset="-127"/>
                <a:ea typeface="나눔고딕 Bold" pitchFamily="50" charset="-127"/>
              </a:rPr>
              <a:t>협약체</a:t>
            </a:r>
            <a:r>
              <a:rPr lang="ko-KR" altLang="en-US" sz="1300" spc="-20" dirty="0" smtClean="0">
                <a:latin typeface="나눔고딕 Bold" pitchFamily="50" charset="-127"/>
                <a:ea typeface="나눔고딕 Bold" pitchFamily="50" charset="-127"/>
              </a:rPr>
              <a:t> 적극적 참여</a:t>
            </a:r>
            <a:endParaRPr lang="en-US" altLang="ko-KR" sz="13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제휴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pSp>
        <p:nvGrpSpPr>
          <p:cNvPr id="16" name="그룹 15"/>
          <p:cNvGrpSpPr>
            <a:grpSpLocks noChangeAspect="1"/>
          </p:cNvGrpSpPr>
          <p:nvPr/>
        </p:nvGrpSpPr>
        <p:grpSpPr>
          <a:xfrm>
            <a:off x="6375404" y="1600973"/>
            <a:ext cx="2340000" cy="1828027"/>
            <a:chOff x="2875341" y="1431726"/>
            <a:chExt cx="5932116" cy="4634224"/>
          </a:xfrm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200000" lon="600000" rev="0"/>
            </a:camera>
            <a:lightRig rig="threePt" dir="t"/>
          </a:scene3d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1811" t="9506" r="13287" b="15209"/>
            <a:stretch>
              <a:fillRect/>
            </a:stretch>
          </p:blipFill>
          <p:spPr bwMode="auto">
            <a:xfrm>
              <a:off x="2875341" y="1435706"/>
              <a:ext cx="5932116" cy="4630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직사각형 14"/>
            <p:cNvSpPr/>
            <p:nvPr/>
          </p:nvSpPr>
          <p:spPr>
            <a:xfrm>
              <a:off x="5664186" y="1431726"/>
              <a:ext cx="3143271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그룹 22"/>
          <p:cNvGrpSpPr>
            <a:grpSpLocks noChangeAspect="1"/>
          </p:cNvGrpSpPr>
          <p:nvPr/>
        </p:nvGrpSpPr>
        <p:grpSpPr>
          <a:xfrm>
            <a:off x="5429256" y="3700046"/>
            <a:ext cx="2664000" cy="2372160"/>
            <a:chOff x="785786" y="1285860"/>
            <a:chExt cx="5908707" cy="5261376"/>
          </a:xfrm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200000" lon="720000" rev="0"/>
            </a:camera>
            <a:lightRig rig="threePt" dir="t"/>
          </a:scene3d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1811" t="9506" r="13583" b="4943"/>
            <a:stretch>
              <a:fillRect/>
            </a:stretch>
          </p:blipFill>
          <p:spPr bwMode="auto">
            <a:xfrm>
              <a:off x="785786" y="1285860"/>
              <a:ext cx="5908707" cy="526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직사각형 20"/>
            <p:cNvSpPr/>
            <p:nvPr/>
          </p:nvSpPr>
          <p:spPr>
            <a:xfrm>
              <a:off x="3194031" y="1285860"/>
              <a:ext cx="3500462" cy="1428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3.33333E-6 L 3.33333E-6 -3.33333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0 L 1.11022E-16 0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C:\Users\nhn\Desktop\01_1280X1024(3).jpg"/>
          <p:cNvPicPr>
            <a:picLocks noChangeAspect="1" noChangeArrowheads="1"/>
          </p:cNvPicPr>
          <p:nvPr/>
        </p:nvPicPr>
        <p:blipFill>
          <a:blip r:embed="rId2" cstate="print"/>
          <a:srcRect t="6782" r="6033" b="5087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1538" y="214290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5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제조기업의 상생은</a:t>
            </a:r>
            <a:r>
              <a:rPr lang="en-US" altLang="ko-KR" sz="5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?</a:t>
            </a:r>
            <a:endParaRPr lang="ko-KR" altLang="en-US" sz="54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642910" y="1593637"/>
            <a:ext cx="3714776" cy="2786082"/>
          </a:xfrm>
          <a:prstGeom prst="roundRect">
            <a:avLst>
              <a:gd name="adj" fmla="val 6645"/>
            </a:avLst>
          </a:prstGeom>
          <a:solidFill>
            <a:srgbClr val="000000">
              <a:alpha val="7059"/>
            </a:srgb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aphicFrame>
        <p:nvGraphicFramePr>
          <p:cNvPr id="5" name="차트 4"/>
          <p:cNvGraphicFramePr/>
          <p:nvPr/>
        </p:nvGraphicFramePr>
        <p:xfrm>
          <a:off x="952298" y="1714488"/>
          <a:ext cx="3096000" cy="27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1214422"/>
            <a:ext cx="3002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나눔고딕 Bold" pitchFamily="50" charset="-127"/>
                <a:ea typeface="나눔고딕 Bold" pitchFamily="50" charset="-127"/>
              </a:rPr>
              <a:t>“</a:t>
            </a:r>
            <a:r>
              <a:rPr lang="ko-KR" altLang="en-US" sz="1600" dirty="0" smtClean="0">
                <a:latin typeface="나눔고딕 Bold" pitchFamily="50" charset="-127"/>
                <a:ea typeface="나눔고딕 Bold" pitchFamily="50" charset="-127"/>
              </a:rPr>
              <a:t>검색광고주의 검색광고 의존도</a:t>
            </a:r>
            <a:r>
              <a:rPr lang="en-US" altLang="ko-KR" sz="1600" dirty="0" smtClean="0">
                <a:latin typeface="나눔고딕 Bold" pitchFamily="50" charset="-127"/>
                <a:ea typeface="나눔고딕 Bold" pitchFamily="50" charset="-127"/>
              </a:rPr>
              <a:t>”</a:t>
            </a:r>
            <a:endParaRPr lang="ko-KR" altLang="en-US" sz="16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908" y="4630175"/>
            <a:ext cx="10679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latin typeface="나눔고딕 Bold" pitchFamily="50" charset="-127"/>
                <a:ea typeface="나눔고딕 Bold" pitchFamily="50" charset="-127"/>
              </a:rPr>
              <a:t>25</a:t>
            </a:r>
            <a:r>
              <a:rPr lang="ko-KR" altLang="en-US" sz="3200" dirty="0" smtClean="0">
                <a:latin typeface="나눔고딕 Bold" pitchFamily="50" charset="-127"/>
                <a:ea typeface="나눔고딕 Bold" pitchFamily="50" charset="-127"/>
              </a:rPr>
              <a:t>만</a:t>
            </a:r>
            <a:endParaRPr lang="ko-KR" altLang="en-US" sz="32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1451" y="5286388"/>
            <a:ext cx="11288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latin typeface="나눔고딕 Bold" pitchFamily="50" charset="-127"/>
                <a:ea typeface="나눔고딕 Bold" pitchFamily="50" charset="-127"/>
              </a:rPr>
              <a:t>90%</a:t>
            </a:r>
            <a:endParaRPr lang="ko-KR" altLang="en-US" sz="32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0210" y="4660952"/>
            <a:ext cx="2284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나눔고딕 Bold" pitchFamily="50" charset="-127"/>
                <a:ea typeface="나눔고딕 Bold" pitchFamily="50" charset="-127"/>
              </a:rPr>
              <a:t>2000</a:t>
            </a: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년 검색광고 개시 이래</a:t>
            </a:r>
            <a:endParaRPr lang="en-US" altLang="ko-KR" sz="140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누적 광고주 수</a:t>
            </a:r>
            <a:endParaRPr lang="ko-KR" altLang="en-US" sz="14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0210" y="5317165"/>
            <a:ext cx="2157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월 지불액 </a:t>
            </a:r>
            <a:r>
              <a:rPr lang="en-US" altLang="ko-KR" sz="1400" dirty="0" smtClean="0">
                <a:latin typeface="나눔고딕 Bold" pitchFamily="50" charset="-127"/>
                <a:ea typeface="나눔고딕 Bold" pitchFamily="50" charset="-127"/>
              </a:rPr>
              <a:t>100</a:t>
            </a:r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만원 이하인</a:t>
            </a:r>
            <a:endParaRPr lang="en-US" altLang="ko-KR" sz="1400" dirty="0" smtClean="0"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1400" dirty="0" smtClean="0">
                <a:latin typeface="나눔고딕 Bold" pitchFamily="50" charset="-127"/>
                <a:ea typeface="나눔고딕 Bold" pitchFamily="50" charset="-127"/>
              </a:rPr>
              <a:t>중소형 검색광고주의 비중</a:t>
            </a:r>
            <a:endParaRPr lang="ko-KR" altLang="en-US" sz="1400" dirty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2809" y="2263967"/>
            <a:ext cx="907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“100%”</a:t>
            </a: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33%</a:t>
            </a:r>
            <a:endParaRPr lang="ko-KR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79461" y="3139859"/>
            <a:ext cx="1292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“70~100%”</a:t>
            </a: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38%</a:t>
            </a:r>
            <a:endParaRPr lang="ko-KR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2415597"/>
            <a:ext cx="1058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“30~70%”</a:t>
            </a:r>
          </a:p>
          <a:p>
            <a:pPr algn="ctr"/>
            <a:r>
              <a:rPr lang="en-US" altLang="ko-K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18%</a:t>
            </a:r>
            <a:endParaRPr lang="ko-KR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29838" y="1928802"/>
            <a:ext cx="841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“0~30%”</a:t>
            </a:r>
          </a:p>
          <a:p>
            <a:pPr algn="ctr"/>
            <a:r>
              <a:rPr lang="en-US" altLang="ko-K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11%</a:t>
            </a:r>
            <a:endParaRPr lang="ko-KR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09650" y="262574"/>
            <a:ext cx="8005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Rix고딕 EB" pitchFamily="18" charset="-127"/>
                <a:ea typeface="Rix고딕 EB" pitchFamily="18" charset="-127"/>
              </a:rPr>
              <a:t>검색광고를 통한 온</a:t>
            </a:r>
            <a:r>
              <a:rPr lang="en-US" altLang="ko-KR" sz="2800" dirty="0" smtClean="0">
                <a:latin typeface="Rix고딕 EB" pitchFamily="18" charset="-127"/>
                <a:ea typeface="Rix고딕 EB" pitchFamily="18" charset="-127"/>
              </a:rPr>
              <a:t>·</a:t>
            </a:r>
            <a:r>
              <a:rPr lang="ko-KR" altLang="en-US" sz="2800" dirty="0" smtClean="0">
                <a:latin typeface="Rix고딕 EB" pitchFamily="18" charset="-127"/>
                <a:ea typeface="Rix고딕 EB" pitchFamily="18" charset="-127"/>
              </a:rPr>
              <a:t>오프라인 경제 활성화</a:t>
            </a:r>
            <a:endParaRPr lang="ko-KR" altLang="en-US" sz="2800" dirty="0"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42910" y="4451157"/>
            <a:ext cx="3714776" cy="1571636"/>
          </a:xfrm>
          <a:prstGeom prst="roundRect">
            <a:avLst>
              <a:gd name="adj" fmla="val 8662"/>
            </a:avLst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기여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15072" y="1714488"/>
            <a:ext cx="3746538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“3,400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만 이용자의 잠재 수요를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25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만 검색광고주와 연결시킴으로써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온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·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오프라인 경제 활성화에 기여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”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9" name="이등변 삼각형 18"/>
          <p:cNvSpPr/>
          <p:nvPr/>
        </p:nvSpPr>
        <p:spPr>
          <a:xfrm rot="16080000">
            <a:off x="4290987" y="3934540"/>
            <a:ext cx="295231" cy="590462"/>
          </a:xfrm>
          <a:prstGeom prst="triangle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4502251" y="3929066"/>
            <a:ext cx="4000528" cy="78581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이등변 삼각형 22"/>
          <p:cNvSpPr>
            <a:spLocks noChangeAspect="1"/>
          </p:cNvSpPr>
          <p:nvPr/>
        </p:nvSpPr>
        <p:spPr>
          <a:xfrm rot="16080000">
            <a:off x="4316235" y="3952757"/>
            <a:ext cx="276480" cy="55296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716565" y="4010637"/>
            <a:ext cx="371477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검색광고는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해당 키워드를 검색했을 때만 노출하므로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광고주와 소비자의 자원낭비를 최소화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!</a:t>
            </a:r>
            <a:endParaRPr lang="ko-KR" altLang="en-US" sz="1400" dirty="0">
              <a:solidFill>
                <a:schemeClr val="accent2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4" name="이등변 삼각형 33"/>
          <p:cNvSpPr/>
          <p:nvPr/>
        </p:nvSpPr>
        <p:spPr>
          <a:xfrm rot="16080000">
            <a:off x="4290987" y="4904766"/>
            <a:ext cx="295231" cy="590462"/>
          </a:xfrm>
          <a:prstGeom prst="triangle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4494018" y="4786322"/>
            <a:ext cx="4000528" cy="1500198"/>
          </a:xfrm>
          <a:prstGeom prst="roundRect">
            <a:avLst>
              <a:gd name="adj" fmla="val 9276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이등변 삼각형 34"/>
          <p:cNvSpPr>
            <a:spLocks noChangeAspect="1"/>
          </p:cNvSpPr>
          <p:nvPr/>
        </p:nvSpPr>
        <p:spPr>
          <a:xfrm rot="16080000">
            <a:off x="4313691" y="4922983"/>
            <a:ext cx="276480" cy="55296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708332" y="4864380"/>
            <a:ext cx="36433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25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만 사업자가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고용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하는 총 인원은 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203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만 명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연간 총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매출액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은 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408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조 원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으로 추산됨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ko-KR" sz="40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이는 우리나라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전체 사업자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의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6%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전체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/>
            </a:r>
            <a:b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</a:b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고용인원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의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9%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전체 매출액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의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15%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에 해당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!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42" name="이등변 삼각형 41"/>
          <p:cNvSpPr/>
          <p:nvPr/>
        </p:nvSpPr>
        <p:spPr>
          <a:xfrm rot="16080000">
            <a:off x="4290987" y="3118816"/>
            <a:ext cx="295231" cy="590462"/>
          </a:xfrm>
          <a:prstGeom prst="triangle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모서리가 둥근 직사각형 42"/>
          <p:cNvSpPr/>
          <p:nvPr/>
        </p:nvSpPr>
        <p:spPr>
          <a:xfrm>
            <a:off x="4502251" y="3071810"/>
            <a:ext cx="4000528" cy="78581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이등변 삼각형 43"/>
          <p:cNvSpPr>
            <a:spLocks noChangeAspect="1"/>
          </p:cNvSpPr>
          <p:nvPr/>
        </p:nvSpPr>
        <p:spPr>
          <a:xfrm rot="16080000">
            <a:off x="4316235" y="3137033"/>
            <a:ext cx="276480" cy="55296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4716565" y="3153381"/>
            <a:ext cx="371477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네이버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검색광고주 세 명 중 한 명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은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사업 홍보 방법을 </a:t>
            </a:r>
            <a:r>
              <a:rPr lang="ko-KR" altLang="en-US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전적으로 검색광고에 의존</a:t>
            </a:r>
            <a:r>
              <a:rPr lang="en-US" altLang="ko-KR" sz="1400" dirty="0" smtClean="0">
                <a:solidFill>
                  <a:schemeClr val="accent2"/>
                </a:solidFill>
                <a:latin typeface="나눔고딕 Bold" pitchFamily="50" charset="-127"/>
                <a:ea typeface="나눔고딕 Bold" pitchFamily="50" charset="-127"/>
              </a:rPr>
              <a:t>!</a:t>
            </a:r>
            <a:endParaRPr lang="ko-KR" altLang="en-US" sz="1400" dirty="0">
              <a:solidFill>
                <a:schemeClr val="accent2"/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203" t="9273" r="16784" b="16864"/>
          <a:stretch>
            <a:fillRect/>
          </a:stretch>
        </p:blipFill>
        <p:spPr bwMode="auto">
          <a:xfrm>
            <a:off x="479802" y="3314701"/>
            <a:ext cx="2592000" cy="21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72" name="TextBox 71"/>
          <p:cNvSpPr txBox="1"/>
          <p:nvPr/>
        </p:nvSpPr>
        <p:spPr>
          <a:xfrm>
            <a:off x="571472" y="1600182"/>
            <a:ext cx="2000264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ko-KR" altLang="en-US" sz="2000" spc="-20" dirty="0" smtClean="0">
                <a:latin typeface="나눔고딕 Bold" pitchFamily="50" charset="-127"/>
                <a:ea typeface="나눔고딕 Bold" pitchFamily="50" charset="-127"/>
              </a:rPr>
              <a:t>대한민국 </a:t>
            </a:r>
            <a:r>
              <a:rPr lang="ko-KR" altLang="en-US" sz="2000" spc="-20" dirty="0" err="1" smtClean="0">
                <a:latin typeface="나눔고딕 Bold" pitchFamily="50" charset="-127"/>
                <a:ea typeface="나눔고딕 Bold" pitchFamily="50" charset="-127"/>
              </a:rPr>
              <a:t>매쉬업</a:t>
            </a:r>
            <a:endParaRPr lang="en-US" altLang="ko-KR" sz="2000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ts val="2300"/>
              </a:lnSpc>
            </a:pPr>
            <a:r>
              <a:rPr lang="ko-KR" altLang="en-US" sz="2000" spc="-20" dirty="0" smtClean="0">
                <a:latin typeface="나눔고딕 Bold" pitchFamily="50" charset="-127"/>
                <a:ea typeface="나눔고딕 Bold" pitchFamily="50" charset="-127"/>
              </a:rPr>
              <a:t>경진대회</a:t>
            </a:r>
            <a:endParaRPr lang="en-US" altLang="ko-KR" sz="20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0905" t="13982" r="11569" b="1821"/>
          <a:stretch>
            <a:fillRect/>
          </a:stretch>
        </p:blipFill>
        <p:spPr bwMode="auto">
          <a:xfrm>
            <a:off x="3294459" y="3314698"/>
            <a:ext cx="2592000" cy="218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73" name="TextBox 72"/>
          <p:cNvSpPr txBox="1"/>
          <p:nvPr/>
        </p:nvSpPr>
        <p:spPr>
          <a:xfrm>
            <a:off x="3386129" y="1600182"/>
            <a:ext cx="1857388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ko-KR" sz="2000" spc="-20" dirty="0" err="1" smtClean="0">
                <a:latin typeface="나눔고딕 Bold" pitchFamily="50" charset="-127"/>
                <a:ea typeface="나눔고딕 Bold" pitchFamily="50" charset="-127"/>
              </a:rPr>
              <a:t>DeView</a:t>
            </a:r>
            <a:r>
              <a:rPr lang="en-US" altLang="ko-KR" sz="2000" spc="-20" dirty="0" smtClean="0">
                <a:latin typeface="나눔고딕 Bold" pitchFamily="50" charset="-127"/>
                <a:ea typeface="나눔고딕 Bold" pitchFamily="50" charset="-127"/>
              </a:rPr>
              <a:t> 2009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15074" y="1600182"/>
            <a:ext cx="1571636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ko-KR" sz="2000" spc="-20" dirty="0" err="1" smtClean="0">
                <a:latin typeface="나눔고딕 Bold" pitchFamily="50" charset="-127"/>
                <a:ea typeface="나눔고딕 Bold" pitchFamily="50" charset="-127"/>
              </a:rPr>
              <a:t>iDoCode</a:t>
            </a:r>
            <a:endParaRPr lang="en-US" altLang="ko-KR" sz="20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71472" y="2370748"/>
            <a:ext cx="2500330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오픈 </a:t>
            </a:r>
            <a:r>
              <a:rPr lang="en-US" altLang="ko-KR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API </a:t>
            </a: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활성화를 위한</a:t>
            </a:r>
            <a:endParaRPr lang="en-US" altLang="ko-KR" sz="14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개발자 지원 행사</a:t>
            </a:r>
            <a:endParaRPr lang="en-US" altLang="ko-KR" sz="14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386129" y="2370748"/>
            <a:ext cx="2500330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NHN</a:t>
            </a: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의 기술과 서비스를</a:t>
            </a:r>
            <a:endParaRPr lang="en-US" altLang="ko-KR" sz="14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공유하는 자리</a:t>
            </a:r>
            <a:endParaRPr lang="en-US" altLang="ko-KR" sz="14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15074" y="2370748"/>
            <a:ext cx="2087271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2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오픈소스</a:t>
            </a: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프로젝트 개발</a:t>
            </a:r>
            <a:endParaRPr lang="en-US" altLang="ko-KR" sz="14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활성화를 위한 </a:t>
            </a:r>
            <a:r>
              <a:rPr lang="ko-KR" altLang="en-US" sz="1400" spc="-2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컨테스트</a:t>
            </a:r>
            <a:endParaRPr lang="en-US" altLang="ko-KR" sz="14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pSp>
        <p:nvGrpSpPr>
          <p:cNvPr id="79" name="그룹 78"/>
          <p:cNvGrpSpPr/>
          <p:nvPr/>
        </p:nvGrpSpPr>
        <p:grpSpPr>
          <a:xfrm>
            <a:off x="428596" y="1314430"/>
            <a:ext cx="285752" cy="285752"/>
            <a:chOff x="357158" y="3748866"/>
            <a:chExt cx="285752" cy="285752"/>
          </a:xfrm>
        </p:grpSpPr>
        <p:cxnSp>
          <p:nvCxnSpPr>
            <p:cNvPr id="80" name="직선 연결선 79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그룹 81"/>
          <p:cNvGrpSpPr/>
          <p:nvPr/>
        </p:nvGrpSpPr>
        <p:grpSpPr>
          <a:xfrm>
            <a:off x="3243253" y="1314430"/>
            <a:ext cx="285752" cy="285752"/>
            <a:chOff x="357158" y="3748866"/>
            <a:chExt cx="285752" cy="285752"/>
          </a:xfrm>
        </p:grpSpPr>
        <p:cxnSp>
          <p:nvCxnSpPr>
            <p:cNvPr id="83" name="직선 연결선 82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그룹 84"/>
          <p:cNvGrpSpPr/>
          <p:nvPr/>
        </p:nvGrpSpPr>
        <p:grpSpPr>
          <a:xfrm>
            <a:off x="6072198" y="1314430"/>
            <a:ext cx="285752" cy="285752"/>
            <a:chOff x="357158" y="3748866"/>
            <a:chExt cx="285752" cy="285752"/>
          </a:xfrm>
        </p:grpSpPr>
        <p:cxnSp>
          <p:nvCxnSpPr>
            <p:cNvPr id="86" name="직선 연결선 85"/>
            <p:cNvCxnSpPr/>
            <p:nvPr/>
          </p:nvCxnSpPr>
          <p:spPr>
            <a:xfrm rot="5400000">
              <a:off x="251606" y="3891742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연결선 86"/>
            <p:cNvCxnSpPr/>
            <p:nvPr/>
          </p:nvCxnSpPr>
          <p:spPr>
            <a:xfrm rot="10800000">
              <a:off x="357158" y="3786190"/>
              <a:ext cx="285752" cy="0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 l="8977" r="8978" b="17212"/>
          <a:stretch>
            <a:fillRect/>
          </a:stretch>
        </p:blipFill>
        <p:spPr bwMode="auto">
          <a:xfrm>
            <a:off x="6123404" y="3314698"/>
            <a:ext cx="2592000" cy="218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algn="ctr" rotWithShape="0">
              <a:prstClr val="black">
                <a:alpha val="3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22" name="TextBox 21"/>
          <p:cNvSpPr txBox="1"/>
          <p:nvPr/>
        </p:nvSpPr>
        <p:spPr>
          <a:xfrm>
            <a:off x="1192887" y="262574"/>
            <a:ext cx="5650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국내 개발자 양성을 위한 각종 행사 개최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기여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16364" y="1571612"/>
            <a:ext cx="2428860" cy="1060254"/>
          </a:xfrm>
          <a:prstGeom prst="rect">
            <a:avLst/>
          </a:prstGeom>
          <a:noFill/>
          <a:ln>
            <a:noFill/>
          </a:ln>
        </p:spPr>
        <p:txBody>
          <a:bodyPr wrap="square" bIns="288000" spcCol="360000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누구나 쉽게 기부할 수 있는</a:t>
            </a:r>
            <a:r>
              <a:rPr lang="en-US" altLang="ko-KR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/>
            </a:r>
            <a:br>
              <a:rPr lang="en-US" altLang="ko-KR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</a:b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온라인 기부포털 운영</a:t>
            </a:r>
            <a:endParaRPr lang="en-US" altLang="ko-KR" sz="1400" kern="0" noProof="1" smtClean="0">
              <a:solidFill>
                <a:schemeClr val="accent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Aft>
                <a:spcPts val="600"/>
              </a:spcAft>
            </a:pP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해피빈 재단 설립</a:t>
            </a:r>
            <a:endParaRPr lang="en-US" altLang="ko-KR" sz="1400" kern="0" noProof="1" smtClean="0">
              <a:solidFill>
                <a:schemeClr val="accent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8" y="1071546"/>
            <a:ext cx="1699504" cy="658093"/>
          </a:xfrm>
          <a:prstGeom prst="rect">
            <a:avLst/>
          </a:prstGeom>
          <a:noFill/>
          <a:ln>
            <a:noFill/>
          </a:ln>
        </p:spPr>
        <p:txBody>
          <a:bodyPr wrap="none" bIns="288000" spcCol="360000" rtlCol="0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2000" kern="0" noProof="1" smtClean="0">
                <a:solidFill>
                  <a:schemeClr val="accent3">
                    <a:lumMod val="7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사회책임 고용</a:t>
            </a:r>
            <a:endParaRPr lang="en-US" altLang="ko-KR" sz="2000" kern="0" noProof="1" smtClean="0">
              <a:solidFill>
                <a:schemeClr val="accent3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8" y="1571612"/>
            <a:ext cx="2896947" cy="844810"/>
          </a:xfrm>
          <a:prstGeom prst="rect">
            <a:avLst/>
          </a:prstGeom>
          <a:noFill/>
          <a:ln>
            <a:noFill/>
          </a:ln>
        </p:spPr>
        <p:txBody>
          <a:bodyPr wrap="none" bIns="288000" spcCol="360000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US" altLang="ko-KR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NHN </a:t>
            </a: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소셜 엔터프라이즈</a:t>
            </a:r>
            <a:r>
              <a:rPr lang="en-US" altLang="ko-KR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(</a:t>
            </a:r>
            <a:r>
              <a:rPr lang="ko-KR" altLang="en-US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장애인 고용</a:t>
            </a:r>
            <a:r>
              <a:rPr lang="en-US" altLang="ko-KR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)</a:t>
            </a:r>
          </a:p>
          <a:p>
            <a:pPr>
              <a:spcAft>
                <a:spcPts val="400"/>
              </a:spcAft>
            </a:pP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노인인력 고용</a:t>
            </a:r>
            <a:endParaRPr lang="en-US" altLang="ko-KR" sz="1400" kern="0" noProof="1" smtClean="0">
              <a:solidFill>
                <a:schemeClr val="tx2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15008" y="2285992"/>
            <a:ext cx="1218603" cy="670404"/>
          </a:xfrm>
          <a:prstGeom prst="rect">
            <a:avLst/>
          </a:prstGeom>
          <a:noFill/>
          <a:ln>
            <a:noFill/>
          </a:ln>
        </p:spPr>
        <p:txBody>
          <a:bodyPr wrap="square" bIns="288000" spcCol="360000" rtlCol="0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2000" kern="0" noProof="1" smtClean="0">
                <a:solidFill>
                  <a:schemeClr val="accent3">
                    <a:lumMod val="7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기타 활동</a:t>
            </a:r>
            <a:endParaRPr lang="en-US" altLang="ko-KR" sz="2000" kern="0" noProof="1" smtClean="0">
              <a:solidFill>
                <a:schemeClr val="accent3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5008" y="2742217"/>
            <a:ext cx="3000396" cy="757607"/>
          </a:xfrm>
          <a:prstGeom prst="rect">
            <a:avLst/>
          </a:prstGeom>
          <a:noFill/>
          <a:ln>
            <a:noFill/>
          </a:ln>
        </p:spPr>
        <p:txBody>
          <a:bodyPr wrap="square" bIns="288000" spcCol="360000" rtlCol="0">
            <a:spAutoFit/>
          </a:bodyPr>
          <a:lstStyle/>
          <a:p>
            <a:pPr>
              <a:spcAft>
                <a:spcPts val="400"/>
              </a:spcAft>
            </a:pPr>
            <a:r>
              <a:rPr lang="ko-KR" altLang="en-US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중국 희망학교 설립</a:t>
            </a:r>
            <a:endParaRPr lang="en-US" altLang="ko-KR" sz="1200" kern="0" noProof="1" smtClean="0">
              <a:solidFill>
                <a:schemeClr val="accent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Aft>
                <a:spcPts val="400"/>
              </a:spcAft>
            </a:pPr>
            <a:r>
              <a:rPr lang="ko-KR" altLang="en-US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임직원 정기기금마련 및</a:t>
            </a:r>
            <a:r>
              <a:rPr lang="en-US" altLang="ko-KR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ko-KR" altLang="en-US" sz="12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봉사활동 참여</a:t>
            </a:r>
            <a:endParaRPr lang="en-US" altLang="ko-KR" sz="1200" kern="0" noProof="1" smtClean="0">
              <a:solidFill>
                <a:schemeClr val="tx2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58875" y="1571612"/>
            <a:ext cx="1749197" cy="1085902"/>
          </a:xfrm>
          <a:prstGeom prst="rect">
            <a:avLst/>
          </a:prstGeom>
          <a:noFill/>
          <a:ln>
            <a:noFill/>
          </a:ln>
        </p:spPr>
        <p:txBody>
          <a:bodyPr wrap="none" bIns="288000" spcCol="360000" rtlCol="0">
            <a:spAutoFit/>
          </a:bodyPr>
          <a:lstStyle/>
          <a:p>
            <a:pPr>
              <a:spcAft>
                <a:spcPts val="400"/>
              </a:spcAft>
            </a:pP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우리학교 마을도서관</a:t>
            </a:r>
            <a:endParaRPr lang="en-US" altLang="ko-KR" sz="1400" kern="0" noProof="1" smtClean="0">
              <a:solidFill>
                <a:schemeClr val="accent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Aft>
                <a:spcPts val="400"/>
              </a:spcAft>
            </a:pP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책 읽는 버스</a:t>
            </a:r>
            <a:endParaRPr lang="en-US" altLang="ko-KR" sz="1400" kern="0" noProof="1" smtClean="0">
              <a:solidFill>
                <a:schemeClr val="accent1">
                  <a:lumMod val="50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>
              <a:spcAft>
                <a:spcPts val="400"/>
              </a:spcAft>
            </a:pPr>
            <a:r>
              <a:rPr lang="ko-KR" altLang="en-US" sz="1400" kern="0" noProof="1" smtClean="0">
                <a:solidFill>
                  <a:schemeClr val="accent1">
                    <a:lumMod val="50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북 리펀드</a:t>
            </a:r>
            <a:endParaRPr lang="ko-KR" altLang="en-US" sz="1400" kern="0" noProof="1" smtClean="0">
              <a:solidFill>
                <a:schemeClr val="tx2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58875" y="1071546"/>
            <a:ext cx="1425390" cy="670404"/>
          </a:xfrm>
          <a:prstGeom prst="rect">
            <a:avLst/>
          </a:prstGeom>
          <a:noFill/>
          <a:ln>
            <a:noFill/>
          </a:ln>
        </p:spPr>
        <p:txBody>
          <a:bodyPr wrap="square" bIns="288000" spcCol="360000" rtlCol="0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2000" kern="0" noProof="1" smtClean="0">
                <a:solidFill>
                  <a:schemeClr val="accent3">
                    <a:lumMod val="7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책 캠페인</a:t>
            </a:r>
            <a:endParaRPr lang="en-US" altLang="ko-KR" sz="2000" kern="0" noProof="1" smtClean="0">
              <a:solidFill>
                <a:schemeClr val="accent3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6364" y="1071546"/>
            <a:ext cx="1357322" cy="670404"/>
          </a:xfrm>
          <a:prstGeom prst="rect">
            <a:avLst/>
          </a:prstGeom>
          <a:noFill/>
          <a:ln>
            <a:noFill/>
          </a:ln>
        </p:spPr>
        <p:txBody>
          <a:bodyPr wrap="square" bIns="288000" spcCol="360000" rtlCol="0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2000" kern="0" noProof="1" smtClean="0">
                <a:solidFill>
                  <a:schemeClr val="accent3">
                    <a:lumMod val="7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해피빈</a:t>
            </a:r>
            <a:endParaRPr lang="en-US" altLang="ko-KR" sz="2000" kern="0" noProof="1" smtClean="0">
              <a:solidFill>
                <a:schemeClr val="accent3">
                  <a:lumMod val="7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516364" y="2500306"/>
            <a:ext cx="2484000" cy="744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기부 참여 네티즌 </a:t>
            </a:r>
            <a:r>
              <a:rPr lang="en-US" sz="1200" dirty="0" smtClean="0">
                <a:latin typeface="나눔고딕 Bold" pitchFamily="50" charset="-127"/>
                <a:ea typeface="나눔고딕 Bold" pitchFamily="50" charset="-127"/>
              </a:rPr>
              <a:t>322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만 명</a:t>
            </a:r>
            <a:endParaRPr lang="en-US" altLang="ko-KR" sz="120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0" lvl="1">
              <a:lnSpc>
                <a:spcPct val="120000"/>
              </a:lnSpc>
            </a:pPr>
            <a:r>
              <a:rPr lang="ko-KR" altLang="en-US" sz="1200" dirty="0" err="1" smtClean="0">
                <a:latin typeface="나눔고딕 Bold" pitchFamily="50" charset="-127"/>
                <a:ea typeface="나눔고딕 Bold" pitchFamily="50" charset="-127"/>
              </a:rPr>
              <a:t>기부액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 누적 총액 </a:t>
            </a:r>
            <a:r>
              <a:rPr lang="en-US" sz="1200" dirty="0" smtClean="0">
                <a:latin typeface="나눔고딕 Bold" pitchFamily="50" charset="-127"/>
                <a:ea typeface="나눔고딕 Bold" pitchFamily="50" charset="-127"/>
              </a:rPr>
              <a:t>135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억 원 </a:t>
            </a:r>
          </a:p>
          <a:p>
            <a:pPr marL="0" lvl="1">
              <a:lnSpc>
                <a:spcPct val="120000"/>
              </a:lnSpc>
            </a:pP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약 </a:t>
            </a:r>
            <a:r>
              <a:rPr lang="en-US" sz="1200" dirty="0" smtClean="0">
                <a:latin typeface="나눔고딕 Bold" pitchFamily="50" charset="-127"/>
                <a:ea typeface="나눔고딕 Bold" pitchFamily="50" charset="-127"/>
              </a:rPr>
              <a:t>80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개 기업 파트너 참여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3171815" y="2500306"/>
            <a:ext cx="250033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책 버스</a:t>
            </a:r>
            <a:r>
              <a:rPr lang="en-US" sz="1200" dirty="0" smtClean="0">
                <a:latin typeface="나눔고딕 Bold" pitchFamily="50" charset="-127"/>
                <a:ea typeface="나눔고딕 Bold" pitchFamily="50" charset="-127"/>
              </a:rPr>
              <a:t> 4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대 운영</a:t>
            </a:r>
          </a:p>
          <a:p>
            <a:pPr marL="0" lvl="1">
              <a:lnSpc>
                <a:spcPct val="120000"/>
              </a:lnSpc>
            </a:pP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전국 </a:t>
            </a:r>
            <a:r>
              <a:rPr lang="en-US" sz="1200" dirty="0" smtClean="0">
                <a:latin typeface="나눔고딕 Bold" pitchFamily="50" charset="-127"/>
                <a:ea typeface="나눔고딕 Bold" pitchFamily="50" charset="-127"/>
              </a:rPr>
              <a:t>134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개 마을도서관 설립</a:t>
            </a:r>
            <a:endParaRPr lang="en-US" altLang="ko-KR" sz="120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0" lvl="1">
              <a:lnSpc>
                <a:spcPct val="120000"/>
              </a:lnSpc>
            </a:pP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약 </a:t>
            </a:r>
            <a:r>
              <a:rPr lang="en-US" sz="1200" dirty="0" smtClean="0">
                <a:latin typeface="나눔고딕 Bold" pitchFamily="50" charset="-127"/>
                <a:ea typeface="나눔고딕 Bold" pitchFamily="50" charset="-127"/>
              </a:rPr>
              <a:t>38</a:t>
            </a:r>
            <a:r>
              <a:rPr lang="ko-KR" altLang="en-US" sz="1200" dirty="0" smtClean="0">
                <a:latin typeface="나눔고딕 Bold" pitchFamily="50" charset="-127"/>
                <a:ea typeface="나눔고딕 Bold" pitchFamily="50" charset="-127"/>
              </a:rPr>
              <a:t>만 권 도서지원</a:t>
            </a:r>
            <a:endParaRPr lang="en-US" altLang="ko-KR" sz="120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7686" y="3429000"/>
            <a:ext cx="3008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spc="-20" dirty="0" smtClean="0">
                <a:latin typeface="나눔고딕 Bold" pitchFamily="50" charset="-127"/>
                <a:ea typeface="나눔고딕 Bold" pitchFamily="50" charset="-127"/>
              </a:rPr>
              <a:t>“ NHN </a:t>
            </a:r>
            <a:r>
              <a:rPr lang="ko-KR" altLang="en-US" sz="1400" spc="-20" dirty="0" smtClean="0">
                <a:latin typeface="나눔고딕 Bold" pitchFamily="50" charset="-127"/>
                <a:ea typeface="나눔고딕 Bold" pitchFamily="50" charset="-127"/>
              </a:rPr>
              <a:t>사회공헌 지출 현황</a:t>
            </a:r>
            <a:r>
              <a:rPr lang="en-US" altLang="ko-KR" sz="1400" spc="-20" dirty="0" smtClean="0">
                <a:latin typeface="나눔고딕 Bold" pitchFamily="50" charset="-127"/>
                <a:ea typeface="나눔고딕 Bold" pitchFamily="50" charset="-127"/>
              </a:rPr>
              <a:t>”</a:t>
            </a:r>
            <a:r>
              <a:rPr lang="ko-KR" altLang="en-US" sz="1600" spc="-20" dirty="0" smtClean="0">
                <a:latin typeface="나눔고딕 Bold" pitchFamily="50" charset="-127"/>
                <a:ea typeface="나눔고딕 Bold" pitchFamily="50" charset="-127"/>
              </a:rPr>
              <a:t> </a:t>
            </a:r>
            <a:r>
              <a:rPr lang="en-US" altLang="ko-KR" sz="1000" spc="-20" dirty="0" smtClean="0">
                <a:latin typeface="나눔고딕 Bold" pitchFamily="50" charset="-127"/>
                <a:ea typeface="나눔고딕 Bold" pitchFamily="50" charset="-127"/>
              </a:rPr>
              <a:t>(</a:t>
            </a:r>
            <a:r>
              <a:rPr lang="ko-KR" altLang="en-US" sz="1000" spc="-20" dirty="0" smtClean="0">
                <a:latin typeface="나눔고딕 Bold" pitchFamily="50" charset="-127"/>
                <a:ea typeface="나눔고딕 Bold" pitchFamily="50" charset="-127"/>
              </a:rPr>
              <a:t>단위</a:t>
            </a:r>
            <a:r>
              <a:rPr lang="en-US" altLang="ko-KR" sz="1000" spc="-20" dirty="0" smtClean="0">
                <a:latin typeface="나눔고딕 Bold" pitchFamily="50" charset="-127"/>
                <a:ea typeface="나눔고딕 Bold" pitchFamily="50" charset="-127"/>
              </a:rPr>
              <a:t>: </a:t>
            </a:r>
            <a:r>
              <a:rPr lang="ko-KR" altLang="en-US" sz="1000" spc="-20" dirty="0" smtClean="0">
                <a:latin typeface="나눔고딕 Bold" pitchFamily="50" charset="-127"/>
                <a:ea typeface="나눔고딕 Bold" pitchFamily="50" charset="-127"/>
              </a:rPr>
              <a:t>억 원</a:t>
            </a:r>
            <a:r>
              <a:rPr lang="en-US" altLang="ko-KR" sz="1000" spc="-20" dirty="0" smtClean="0">
                <a:latin typeface="나눔고딕 Bold" pitchFamily="50" charset="-127"/>
                <a:ea typeface="나눔고딕 Bold" pitchFamily="50" charset="-127"/>
              </a:rPr>
              <a:t>)</a:t>
            </a:r>
            <a:r>
              <a:rPr lang="ko-KR" altLang="en-US" sz="1000" spc="-20" dirty="0" smtClean="0">
                <a:latin typeface="나눔고딕 Bold" pitchFamily="50" charset="-127"/>
                <a:ea typeface="나눔고딕 Bold" pitchFamily="50" charset="-127"/>
              </a:rPr>
              <a:t> </a:t>
            </a:r>
            <a:endParaRPr lang="en-US" altLang="ko-KR" sz="1000" spc="-20" dirty="0" smtClean="0">
              <a:latin typeface="나눔고딕 Bold" pitchFamily="50" charset="-127"/>
              <a:ea typeface="나눔고딕 Bold" pitchFamily="50" charset="-127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 rot="5400000">
            <a:off x="2000232" y="2214554"/>
            <a:ext cx="185738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rot="5400000">
            <a:off x="4500562" y="2214554"/>
            <a:ext cx="185738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71472" y="3786190"/>
            <a:ext cx="3571900" cy="222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“NHN</a:t>
            </a:r>
            <a:r>
              <a:rPr lang="ko-KR" altLang="en-US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의 매출 대비 사회공헌 지출은 </a:t>
            </a: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/>
            </a:r>
            <a:b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</a:b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2007</a:t>
            </a:r>
            <a:r>
              <a:rPr lang="ko-KR" altLang="en-US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년 </a:t>
            </a: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0.65%, 2008</a:t>
            </a:r>
            <a:r>
              <a:rPr lang="ko-KR" altLang="en-US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년 </a:t>
            </a: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0.98%,</a:t>
            </a:r>
            <a:b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</a:b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2009</a:t>
            </a:r>
            <a:r>
              <a:rPr lang="ko-KR" altLang="en-US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년 </a:t>
            </a: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1.03%</a:t>
            </a:r>
            <a:r>
              <a:rPr lang="en-US" altLang="ko-KR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(138</a:t>
            </a:r>
            <a:r>
              <a:rPr lang="ko-KR" altLang="en-US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억 원</a:t>
            </a:r>
            <a:r>
              <a:rPr lang="en-US" altLang="ko-KR" sz="14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)</a:t>
            </a:r>
            <a:r>
              <a:rPr lang="ko-KR" altLang="en-US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로 증가</a:t>
            </a:r>
            <a:r>
              <a:rPr lang="en-US" altLang="ko-KR" spc="-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”</a:t>
            </a:r>
          </a:p>
          <a:p>
            <a:pPr>
              <a:lnSpc>
                <a:spcPct val="120000"/>
              </a:lnSpc>
            </a:pPr>
            <a:endParaRPr lang="en-US" altLang="ko-KR" spc="-20" dirty="0" smtClean="0">
              <a:latin typeface="나눔고딕 Bold" pitchFamily="50" charset="-127"/>
              <a:ea typeface="나눔고딕 Bold" pitchFamily="50" charset="-127"/>
            </a:endParaRPr>
          </a:p>
          <a:p>
            <a:pPr marL="85725">
              <a:lnSpc>
                <a:spcPct val="130000"/>
              </a:lnSpc>
            </a:pP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2007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년 매출 상위 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500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대 기업 중 조사에 응답한 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208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 기업</a:t>
            </a:r>
            <a:endParaRPr lang="en-US" altLang="ko-KR" sz="100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pPr marL="85725">
              <a:lnSpc>
                <a:spcPct val="130000"/>
              </a:lnSpc>
            </a:pP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중에서 사회공헌 지출이 전체 매출에서 차지하는 비중이 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0.5%</a:t>
            </a:r>
          </a:p>
          <a:p>
            <a:pPr marL="85725">
              <a:lnSpc>
                <a:spcPct val="130000"/>
              </a:lnSpc>
            </a:pP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이상인 기업은 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28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개사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(13.4%)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에 불과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.</a:t>
            </a:r>
            <a:b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</a:b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(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출처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: 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전경련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, '2007</a:t>
            </a:r>
            <a:r>
              <a:rPr lang="ko-KR" altLang="en-US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년 기업 및 기업재단 사회공헌 실태조사</a:t>
            </a:r>
            <a:r>
              <a:rPr lang="en-US" altLang="ko-KR" sz="1000" spc="-2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‘)</a:t>
            </a:r>
            <a:endParaRPr lang="en-US" altLang="ko-KR" sz="1050" spc="-2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graphicFrame>
        <p:nvGraphicFramePr>
          <p:cNvPr id="44" name="차트 43"/>
          <p:cNvGraphicFramePr/>
          <p:nvPr/>
        </p:nvGraphicFramePr>
        <p:xfrm>
          <a:off x="4437694" y="3881850"/>
          <a:ext cx="4140000" cy="24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1204259" y="262574"/>
            <a:ext cx="3153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NHN</a:t>
            </a:r>
            <a:r>
              <a:rPr lang="ko-KR" altLang="en-US" sz="28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의 사회공헌활동</a:t>
            </a:r>
            <a:endParaRPr lang="ko-KR" altLang="en-US" sz="28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85720" y="262574"/>
            <a:ext cx="828000" cy="504000"/>
          </a:xfrm>
          <a:prstGeom prst="roundRect">
            <a:avLst/>
          </a:prstGeom>
          <a:noFill/>
          <a:ln w="63500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기여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600240" y="2687443"/>
            <a:ext cx="7943521" cy="812995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48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감사합니다</a:t>
            </a:r>
            <a:endParaRPr kumimoji="0" lang="ko-KR" altLang="en-US" sz="4800" b="0" i="0" u="sng" strike="noStrike" kern="1200" cap="none" spc="-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나눔고딕 Bold" pitchFamily="50" charset="-127"/>
              <a:ea typeface="나눔고딕 Bold" pitchFamily="50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DCIM\101SANYO\IMG_8128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10000"/>
          </a:blip>
          <a:srcRect l="3140" t="9421" r="163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5643578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5400" dirty="0" err="1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검색포털의</a:t>
            </a:r>
            <a:r>
              <a:rPr lang="ko-KR" altLang="en-US" sz="5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 상생은</a:t>
            </a:r>
            <a:r>
              <a:rPr lang="en-US" altLang="ko-KR" sz="5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나눔고딕 Bold" pitchFamily="50" charset="-127"/>
                <a:ea typeface="나눔고딕 Bold" pitchFamily="50" charset="-127"/>
              </a:rPr>
              <a:t>?</a:t>
            </a:r>
            <a:endParaRPr lang="ko-KR" altLang="en-US" sz="54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531" y="2703416"/>
            <a:ext cx="1446331" cy="1451168"/>
          </a:xfrm>
          <a:prstGeom prst="rect">
            <a:avLst/>
          </a:prstGeom>
          <a:noFill/>
        </p:spPr>
      </p:pic>
      <p:pic>
        <p:nvPicPr>
          <p:cNvPr id="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57" y="2703416"/>
            <a:ext cx="1446331" cy="1451168"/>
          </a:xfrm>
          <a:prstGeom prst="rect">
            <a:avLst/>
          </a:prstGeom>
          <a:noFill/>
        </p:spPr>
      </p:pic>
      <p:pic>
        <p:nvPicPr>
          <p:cNvPr id="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531" y="4335286"/>
            <a:ext cx="1446331" cy="1451168"/>
          </a:xfrm>
          <a:prstGeom prst="rect">
            <a:avLst/>
          </a:prstGeom>
          <a:noFill/>
        </p:spPr>
      </p:pic>
      <p:pic>
        <p:nvPicPr>
          <p:cNvPr id="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57" y="4335286"/>
            <a:ext cx="1446331" cy="1451168"/>
          </a:xfrm>
          <a:prstGeom prst="rect">
            <a:avLst/>
          </a:prstGeom>
          <a:noFill/>
        </p:spPr>
      </p:pic>
      <p:pic>
        <p:nvPicPr>
          <p:cNvPr id="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679" y="2725824"/>
            <a:ext cx="1446331" cy="1451168"/>
          </a:xfrm>
          <a:prstGeom prst="rect">
            <a:avLst/>
          </a:prstGeom>
          <a:noFill/>
        </p:spPr>
      </p:pic>
      <p:pic>
        <p:nvPicPr>
          <p:cNvPr id="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605" y="2725824"/>
            <a:ext cx="1446331" cy="1451168"/>
          </a:xfrm>
          <a:prstGeom prst="rect">
            <a:avLst/>
          </a:prstGeom>
          <a:noFill/>
        </p:spPr>
      </p:pic>
      <p:pic>
        <p:nvPicPr>
          <p:cNvPr id="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679" y="4357694"/>
            <a:ext cx="1446331" cy="1451168"/>
          </a:xfrm>
          <a:prstGeom prst="rect">
            <a:avLst/>
          </a:prstGeom>
          <a:noFill/>
        </p:spPr>
      </p:pic>
      <p:pic>
        <p:nvPicPr>
          <p:cNvPr id="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605" y="4357694"/>
            <a:ext cx="1446331" cy="1451168"/>
          </a:xfrm>
          <a:prstGeom prst="rect">
            <a:avLst/>
          </a:prstGeom>
          <a:noFill/>
        </p:spPr>
      </p:pic>
      <p:pic>
        <p:nvPicPr>
          <p:cNvPr id="1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83" y="2703416"/>
            <a:ext cx="1446331" cy="1451168"/>
          </a:xfrm>
          <a:prstGeom prst="rect">
            <a:avLst/>
          </a:prstGeom>
          <a:noFill/>
        </p:spPr>
      </p:pic>
      <p:pic>
        <p:nvPicPr>
          <p:cNvPr id="1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83" y="4335286"/>
            <a:ext cx="1446331" cy="1451168"/>
          </a:xfrm>
          <a:prstGeom prst="rect">
            <a:avLst/>
          </a:prstGeom>
          <a:noFill/>
        </p:spPr>
      </p:pic>
      <p:pic>
        <p:nvPicPr>
          <p:cNvPr id="1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531" y="-571528"/>
            <a:ext cx="1446331" cy="1451168"/>
          </a:xfrm>
          <a:prstGeom prst="rect">
            <a:avLst/>
          </a:prstGeom>
          <a:noFill/>
        </p:spPr>
      </p:pic>
      <p:pic>
        <p:nvPicPr>
          <p:cNvPr id="1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57" y="-571528"/>
            <a:ext cx="1446331" cy="1451168"/>
          </a:xfrm>
          <a:prstGeom prst="rect">
            <a:avLst/>
          </a:prstGeom>
          <a:noFill/>
        </p:spPr>
      </p:pic>
      <p:pic>
        <p:nvPicPr>
          <p:cNvPr id="1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531" y="1060342"/>
            <a:ext cx="1446331" cy="1451168"/>
          </a:xfrm>
          <a:prstGeom prst="rect">
            <a:avLst/>
          </a:prstGeom>
          <a:noFill/>
        </p:spPr>
      </p:pic>
      <p:pic>
        <p:nvPicPr>
          <p:cNvPr id="2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57" y="1060342"/>
            <a:ext cx="1446331" cy="1451168"/>
          </a:xfrm>
          <a:prstGeom prst="rect">
            <a:avLst/>
          </a:prstGeom>
          <a:noFill/>
        </p:spPr>
      </p:pic>
      <p:pic>
        <p:nvPicPr>
          <p:cNvPr id="2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679" y="-549120"/>
            <a:ext cx="1446331" cy="1451168"/>
          </a:xfrm>
          <a:prstGeom prst="rect">
            <a:avLst/>
          </a:prstGeom>
          <a:noFill/>
        </p:spPr>
      </p:pic>
      <p:pic>
        <p:nvPicPr>
          <p:cNvPr id="2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605" y="-549120"/>
            <a:ext cx="1446331" cy="1451168"/>
          </a:xfrm>
          <a:prstGeom prst="rect">
            <a:avLst/>
          </a:prstGeom>
          <a:noFill/>
        </p:spPr>
      </p:pic>
      <p:pic>
        <p:nvPicPr>
          <p:cNvPr id="2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679" y="1082750"/>
            <a:ext cx="1446331" cy="1451168"/>
          </a:xfrm>
          <a:prstGeom prst="rect">
            <a:avLst/>
          </a:prstGeom>
          <a:noFill/>
        </p:spPr>
      </p:pic>
      <p:pic>
        <p:nvPicPr>
          <p:cNvPr id="2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605" y="1082750"/>
            <a:ext cx="1446331" cy="1451168"/>
          </a:xfrm>
          <a:prstGeom prst="rect">
            <a:avLst/>
          </a:prstGeom>
          <a:noFill/>
        </p:spPr>
      </p:pic>
      <p:pic>
        <p:nvPicPr>
          <p:cNvPr id="2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83" y="-571528"/>
            <a:ext cx="1446331" cy="1451168"/>
          </a:xfrm>
          <a:prstGeom prst="rect">
            <a:avLst/>
          </a:prstGeom>
          <a:noFill/>
        </p:spPr>
      </p:pic>
      <p:pic>
        <p:nvPicPr>
          <p:cNvPr id="2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83" y="1060342"/>
            <a:ext cx="1446331" cy="1451168"/>
          </a:xfrm>
          <a:prstGeom prst="rect">
            <a:avLst/>
          </a:prstGeom>
          <a:noFill/>
        </p:spPr>
      </p:pic>
      <p:pic>
        <p:nvPicPr>
          <p:cNvPr id="2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0691" y="2703416"/>
            <a:ext cx="1446331" cy="1451168"/>
          </a:xfrm>
          <a:prstGeom prst="rect">
            <a:avLst/>
          </a:prstGeom>
          <a:noFill/>
        </p:spPr>
      </p:pic>
      <p:pic>
        <p:nvPicPr>
          <p:cNvPr id="2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0691" y="4335286"/>
            <a:ext cx="1446331" cy="1451168"/>
          </a:xfrm>
          <a:prstGeom prst="rect">
            <a:avLst/>
          </a:prstGeom>
          <a:noFill/>
        </p:spPr>
      </p:pic>
      <p:pic>
        <p:nvPicPr>
          <p:cNvPr id="2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0691" y="-571528"/>
            <a:ext cx="1446331" cy="1451168"/>
          </a:xfrm>
          <a:prstGeom prst="rect">
            <a:avLst/>
          </a:prstGeom>
          <a:noFill/>
        </p:spPr>
      </p:pic>
      <p:pic>
        <p:nvPicPr>
          <p:cNvPr id="3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0691" y="1060342"/>
            <a:ext cx="1446331" cy="1451168"/>
          </a:xfrm>
          <a:prstGeom prst="rect">
            <a:avLst/>
          </a:prstGeom>
          <a:noFill/>
        </p:spPr>
      </p:pic>
      <p:pic>
        <p:nvPicPr>
          <p:cNvPr id="3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531" y="5929330"/>
            <a:ext cx="1446331" cy="1451168"/>
          </a:xfrm>
          <a:prstGeom prst="rect">
            <a:avLst/>
          </a:prstGeom>
          <a:noFill/>
        </p:spPr>
      </p:pic>
      <p:pic>
        <p:nvPicPr>
          <p:cNvPr id="3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57" y="5929330"/>
            <a:ext cx="1446331" cy="1451168"/>
          </a:xfrm>
          <a:prstGeom prst="rect">
            <a:avLst/>
          </a:prstGeom>
          <a:noFill/>
        </p:spPr>
      </p:pic>
      <p:pic>
        <p:nvPicPr>
          <p:cNvPr id="3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679" y="5951738"/>
            <a:ext cx="1446331" cy="1451168"/>
          </a:xfrm>
          <a:prstGeom prst="rect">
            <a:avLst/>
          </a:prstGeom>
          <a:noFill/>
        </p:spPr>
      </p:pic>
      <p:pic>
        <p:nvPicPr>
          <p:cNvPr id="3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605" y="5951738"/>
            <a:ext cx="1446331" cy="1451168"/>
          </a:xfrm>
          <a:prstGeom prst="rect">
            <a:avLst/>
          </a:prstGeom>
          <a:noFill/>
        </p:spPr>
      </p:pic>
      <p:pic>
        <p:nvPicPr>
          <p:cNvPr id="3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83" y="5929330"/>
            <a:ext cx="1446331" cy="1451168"/>
          </a:xfrm>
          <a:prstGeom prst="rect">
            <a:avLst/>
          </a:prstGeom>
          <a:noFill/>
        </p:spPr>
      </p:pic>
      <p:pic>
        <p:nvPicPr>
          <p:cNvPr id="3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0691" y="5929330"/>
            <a:ext cx="1446331" cy="1451168"/>
          </a:xfrm>
          <a:prstGeom prst="rect">
            <a:avLst/>
          </a:prstGeom>
          <a:noFill/>
        </p:spPr>
      </p:pic>
      <p:pic>
        <p:nvPicPr>
          <p:cNvPr id="3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6315" y="2725824"/>
            <a:ext cx="1446331" cy="1451168"/>
          </a:xfrm>
          <a:prstGeom prst="rect">
            <a:avLst/>
          </a:prstGeom>
          <a:noFill/>
        </p:spPr>
      </p:pic>
      <p:pic>
        <p:nvPicPr>
          <p:cNvPr id="3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6315" y="4357694"/>
            <a:ext cx="1446331" cy="1451168"/>
          </a:xfrm>
          <a:prstGeom prst="rect">
            <a:avLst/>
          </a:prstGeom>
          <a:noFill/>
        </p:spPr>
      </p:pic>
      <p:pic>
        <p:nvPicPr>
          <p:cNvPr id="3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6315" y="-549120"/>
            <a:ext cx="1446331" cy="1451168"/>
          </a:xfrm>
          <a:prstGeom prst="rect">
            <a:avLst/>
          </a:prstGeom>
          <a:noFill/>
        </p:spPr>
      </p:pic>
      <p:pic>
        <p:nvPicPr>
          <p:cNvPr id="4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6315" y="1082750"/>
            <a:ext cx="1446331" cy="1451168"/>
          </a:xfrm>
          <a:prstGeom prst="rect">
            <a:avLst/>
          </a:prstGeom>
          <a:noFill/>
        </p:spPr>
      </p:pic>
      <p:pic>
        <p:nvPicPr>
          <p:cNvPr id="4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6315" y="5951738"/>
            <a:ext cx="1446331" cy="145116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위로 굽은 화살표 67"/>
          <p:cNvSpPr/>
          <p:nvPr/>
        </p:nvSpPr>
        <p:spPr>
          <a:xfrm rot="5400000">
            <a:off x="1038487" y="4712643"/>
            <a:ext cx="1218934" cy="1357322"/>
          </a:xfrm>
          <a:prstGeom prst="bentUpArrow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4" name="그룹 63"/>
          <p:cNvGrpSpPr/>
          <p:nvPr/>
        </p:nvGrpSpPr>
        <p:grpSpPr>
          <a:xfrm>
            <a:off x="-4250016" y="-571528"/>
            <a:ext cx="17608890" cy="7974434"/>
            <a:chOff x="-4303883" y="-571528"/>
            <a:chExt cx="17608890" cy="7974434"/>
          </a:xfrm>
        </p:grpSpPr>
        <p:pic>
          <p:nvPicPr>
            <p:cNvPr id="103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7620" y="270341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14546" y="270341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7620" y="433528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14546" y="433528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768" y="272582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0694" y="272582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768" y="435769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0694" y="435769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270341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1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433528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1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7620" y="-57152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1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14546" y="-57152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1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7620" y="1060342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14546" y="1060342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768" y="-54912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0694" y="-54912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768" y="108275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0694" y="108275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-57152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1060342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71602" y="270341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71602" y="433528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2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71602" y="-57152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71602" y="1060342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7620" y="592933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14546" y="592933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768" y="595173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0694" y="595173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592933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71602" y="592933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15404" y="272582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15404" y="435769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3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15404" y="-54912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15404" y="108275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15404" y="595173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60809" y="270341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60809" y="433528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60809" y="-57152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60809" y="1060342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4303883" y="270341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4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4303883" y="4335286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4303883" y="-57152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4303883" y="1060342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60809" y="592933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4303883" y="592933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87040" y="272582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87040" y="435769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87040" y="-54912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87040" y="108275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87040" y="5951738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5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58676" y="272582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6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58676" y="4357694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6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58676" y="-54912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6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58676" y="1082750"/>
              <a:ext cx="1446331" cy="1451168"/>
            </a:xfrm>
            <a:prstGeom prst="rect">
              <a:avLst/>
            </a:prstGeom>
            <a:noFill/>
          </p:spPr>
        </p:pic>
        <p:pic>
          <p:nvPicPr>
            <p:cNvPr id="6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58676" y="5951738"/>
              <a:ext cx="1446331" cy="1451168"/>
            </a:xfrm>
            <a:prstGeom prst="rect">
              <a:avLst/>
            </a:prstGeom>
            <a:noFill/>
          </p:spPr>
        </p:pic>
      </p:grpSp>
      <p:sp>
        <p:nvSpPr>
          <p:cNvPr id="67" name="직사각형 66"/>
          <p:cNvSpPr/>
          <p:nvPr/>
        </p:nvSpPr>
        <p:spPr>
          <a:xfrm>
            <a:off x="0" y="0"/>
            <a:ext cx="9144000" cy="4286256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6" name="그룹 65"/>
          <p:cNvGrpSpPr/>
          <p:nvPr/>
        </p:nvGrpSpPr>
        <p:grpSpPr>
          <a:xfrm>
            <a:off x="0" y="4286256"/>
            <a:ext cx="9144000" cy="821525"/>
            <a:chOff x="0" y="4585569"/>
            <a:chExt cx="9144000" cy="821525"/>
          </a:xfrm>
        </p:grpSpPr>
        <p:sp>
          <p:nvSpPr>
            <p:cNvPr id="65" name="직사각형 64"/>
            <p:cNvSpPr/>
            <p:nvPr/>
          </p:nvSpPr>
          <p:spPr>
            <a:xfrm>
              <a:off x="0" y="4585569"/>
              <a:ext cx="9144000" cy="821525"/>
            </a:xfrm>
            <a:prstGeom prst="rect">
              <a:avLst/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11A835"/>
                </a:clrFrom>
                <a:clrTo>
                  <a:srgbClr val="11A835">
                    <a:alpha val="0"/>
                  </a:srgbClr>
                </a:clrTo>
              </a:clrChange>
            </a:blip>
            <a:srcRect l="14648" t="49044" r="33203" b="36620"/>
            <a:stretch>
              <a:fillRect/>
            </a:stretch>
          </p:blipFill>
          <p:spPr bwMode="auto">
            <a:xfrm>
              <a:off x="2772000" y="4612056"/>
              <a:ext cx="3600000" cy="768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0" name="TextBox 69"/>
          <p:cNvSpPr txBox="1"/>
          <p:nvPr/>
        </p:nvSpPr>
        <p:spPr>
          <a:xfrm>
            <a:off x="2403923" y="5429264"/>
            <a:ext cx="5668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이용자가 필요로 하는 정보 전달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2.5E-6 -0.1868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7" grpId="0" animBg="1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위로 굽은 화살표 94"/>
          <p:cNvSpPr/>
          <p:nvPr/>
        </p:nvSpPr>
        <p:spPr>
          <a:xfrm rot="5400000">
            <a:off x="640666" y="4712643"/>
            <a:ext cx="1218934" cy="1357322"/>
          </a:xfrm>
          <a:prstGeom prst="bentUpArrow">
            <a:avLst/>
          </a:prstGeom>
          <a:noFill/>
          <a:ln w="38100">
            <a:solidFill>
              <a:srgbClr val="3399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4093" y="1780324"/>
            <a:ext cx="723166" cy="725584"/>
          </a:xfrm>
          <a:prstGeom prst="rect">
            <a:avLst/>
          </a:prstGeom>
          <a:noFill/>
        </p:spPr>
      </p:pic>
      <p:pic>
        <p:nvPicPr>
          <p:cNvPr id="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556" y="1780324"/>
            <a:ext cx="723166" cy="725584"/>
          </a:xfrm>
          <a:prstGeom prst="rect">
            <a:avLst/>
          </a:prstGeom>
          <a:noFill/>
        </p:spPr>
      </p:pic>
      <p:pic>
        <p:nvPicPr>
          <p:cNvPr id="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4093" y="2596259"/>
            <a:ext cx="723166" cy="725584"/>
          </a:xfrm>
          <a:prstGeom prst="rect">
            <a:avLst/>
          </a:prstGeom>
          <a:noFill/>
        </p:spPr>
      </p:pic>
      <p:pic>
        <p:nvPicPr>
          <p:cNvPr id="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556" y="2596259"/>
            <a:ext cx="723166" cy="725584"/>
          </a:xfrm>
          <a:prstGeom prst="rect">
            <a:avLst/>
          </a:prstGeom>
          <a:noFill/>
        </p:spPr>
      </p:pic>
      <p:pic>
        <p:nvPicPr>
          <p:cNvPr id="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7167" y="1791528"/>
            <a:ext cx="723166" cy="725584"/>
          </a:xfrm>
          <a:prstGeom prst="rect">
            <a:avLst/>
          </a:prstGeom>
          <a:noFill/>
        </p:spPr>
      </p:pic>
      <p:pic>
        <p:nvPicPr>
          <p:cNvPr id="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630" y="1791528"/>
            <a:ext cx="723166" cy="725584"/>
          </a:xfrm>
          <a:prstGeom prst="rect">
            <a:avLst/>
          </a:prstGeom>
          <a:noFill/>
        </p:spPr>
      </p:pic>
      <p:pic>
        <p:nvPicPr>
          <p:cNvPr id="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7167" y="2607463"/>
            <a:ext cx="723166" cy="725584"/>
          </a:xfrm>
          <a:prstGeom prst="rect">
            <a:avLst/>
          </a:prstGeom>
          <a:noFill/>
        </p:spPr>
      </p:pic>
      <p:pic>
        <p:nvPicPr>
          <p:cNvPr id="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630" y="2607463"/>
            <a:ext cx="723166" cy="725584"/>
          </a:xfrm>
          <a:prstGeom prst="rect">
            <a:avLst/>
          </a:prstGeom>
          <a:noFill/>
        </p:spPr>
      </p:pic>
      <p:pic>
        <p:nvPicPr>
          <p:cNvPr id="1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1019" y="1780324"/>
            <a:ext cx="723166" cy="725584"/>
          </a:xfrm>
          <a:prstGeom prst="rect">
            <a:avLst/>
          </a:prstGeom>
          <a:noFill/>
        </p:spPr>
      </p:pic>
      <p:pic>
        <p:nvPicPr>
          <p:cNvPr id="1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1019" y="2596259"/>
            <a:ext cx="723166" cy="725584"/>
          </a:xfrm>
          <a:prstGeom prst="rect">
            <a:avLst/>
          </a:prstGeom>
          <a:noFill/>
        </p:spPr>
      </p:pic>
      <p:pic>
        <p:nvPicPr>
          <p:cNvPr id="1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4093" y="142852"/>
            <a:ext cx="723166" cy="725584"/>
          </a:xfrm>
          <a:prstGeom prst="rect">
            <a:avLst/>
          </a:prstGeom>
          <a:noFill/>
        </p:spPr>
      </p:pic>
      <p:pic>
        <p:nvPicPr>
          <p:cNvPr id="1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556" y="142852"/>
            <a:ext cx="723166" cy="725584"/>
          </a:xfrm>
          <a:prstGeom prst="rect">
            <a:avLst/>
          </a:prstGeom>
          <a:noFill/>
        </p:spPr>
      </p:pic>
      <p:pic>
        <p:nvPicPr>
          <p:cNvPr id="1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4093" y="958787"/>
            <a:ext cx="723166" cy="725584"/>
          </a:xfrm>
          <a:prstGeom prst="rect">
            <a:avLst/>
          </a:prstGeom>
          <a:noFill/>
        </p:spPr>
      </p:pic>
      <p:pic>
        <p:nvPicPr>
          <p:cNvPr id="2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556" y="958787"/>
            <a:ext cx="723166" cy="725584"/>
          </a:xfrm>
          <a:prstGeom prst="rect">
            <a:avLst/>
          </a:prstGeom>
          <a:noFill/>
        </p:spPr>
      </p:pic>
      <p:pic>
        <p:nvPicPr>
          <p:cNvPr id="2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7167" y="154056"/>
            <a:ext cx="723166" cy="725584"/>
          </a:xfrm>
          <a:prstGeom prst="rect">
            <a:avLst/>
          </a:prstGeom>
          <a:noFill/>
        </p:spPr>
      </p:pic>
      <p:pic>
        <p:nvPicPr>
          <p:cNvPr id="2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630" y="154056"/>
            <a:ext cx="723166" cy="725584"/>
          </a:xfrm>
          <a:prstGeom prst="rect">
            <a:avLst/>
          </a:prstGeom>
          <a:noFill/>
        </p:spPr>
      </p:pic>
      <p:pic>
        <p:nvPicPr>
          <p:cNvPr id="2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7167" y="969991"/>
            <a:ext cx="723166" cy="725584"/>
          </a:xfrm>
          <a:prstGeom prst="rect">
            <a:avLst/>
          </a:prstGeom>
          <a:noFill/>
        </p:spPr>
      </p:pic>
      <p:pic>
        <p:nvPicPr>
          <p:cNvPr id="2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630" y="969991"/>
            <a:ext cx="723166" cy="725584"/>
          </a:xfrm>
          <a:prstGeom prst="rect">
            <a:avLst/>
          </a:prstGeom>
          <a:noFill/>
        </p:spPr>
      </p:pic>
      <p:pic>
        <p:nvPicPr>
          <p:cNvPr id="2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1019" y="142852"/>
            <a:ext cx="723166" cy="725584"/>
          </a:xfrm>
          <a:prstGeom prst="rect">
            <a:avLst/>
          </a:prstGeom>
          <a:noFill/>
        </p:spPr>
      </p:pic>
      <p:pic>
        <p:nvPicPr>
          <p:cNvPr id="2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1019" y="958787"/>
            <a:ext cx="723166" cy="725584"/>
          </a:xfrm>
          <a:prstGeom prst="rect">
            <a:avLst/>
          </a:prstGeom>
          <a:noFill/>
        </p:spPr>
      </p:pic>
      <p:pic>
        <p:nvPicPr>
          <p:cNvPr id="2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9482" y="1780324"/>
            <a:ext cx="723166" cy="725584"/>
          </a:xfrm>
          <a:prstGeom prst="rect">
            <a:avLst/>
          </a:prstGeom>
          <a:noFill/>
        </p:spPr>
      </p:pic>
      <p:pic>
        <p:nvPicPr>
          <p:cNvPr id="2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9482" y="2596259"/>
            <a:ext cx="723166" cy="725584"/>
          </a:xfrm>
          <a:prstGeom prst="rect">
            <a:avLst/>
          </a:prstGeom>
          <a:noFill/>
        </p:spPr>
      </p:pic>
      <p:pic>
        <p:nvPicPr>
          <p:cNvPr id="2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9482" y="142852"/>
            <a:ext cx="723166" cy="725584"/>
          </a:xfrm>
          <a:prstGeom prst="rect">
            <a:avLst/>
          </a:prstGeom>
          <a:noFill/>
        </p:spPr>
      </p:pic>
      <p:pic>
        <p:nvPicPr>
          <p:cNvPr id="3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9482" y="958787"/>
            <a:ext cx="723166" cy="725584"/>
          </a:xfrm>
          <a:prstGeom prst="rect">
            <a:avLst/>
          </a:prstGeom>
          <a:noFill/>
        </p:spPr>
      </p:pic>
      <p:pic>
        <p:nvPicPr>
          <p:cNvPr id="3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4093" y="3393281"/>
            <a:ext cx="723166" cy="725584"/>
          </a:xfrm>
          <a:prstGeom prst="rect">
            <a:avLst/>
          </a:prstGeom>
          <a:noFill/>
        </p:spPr>
      </p:pic>
      <p:pic>
        <p:nvPicPr>
          <p:cNvPr id="3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556" y="3393281"/>
            <a:ext cx="723166" cy="725584"/>
          </a:xfrm>
          <a:prstGeom prst="rect">
            <a:avLst/>
          </a:prstGeom>
          <a:noFill/>
        </p:spPr>
      </p:pic>
      <p:pic>
        <p:nvPicPr>
          <p:cNvPr id="3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7167" y="3404485"/>
            <a:ext cx="723166" cy="725584"/>
          </a:xfrm>
          <a:prstGeom prst="rect">
            <a:avLst/>
          </a:prstGeom>
          <a:noFill/>
        </p:spPr>
      </p:pic>
      <p:pic>
        <p:nvPicPr>
          <p:cNvPr id="3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630" y="3404485"/>
            <a:ext cx="723166" cy="725584"/>
          </a:xfrm>
          <a:prstGeom prst="rect">
            <a:avLst/>
          </a:prstGeom>
          <a:noFill/>
        </p:spPr>
      </p:pic>
      <p:pic>
        <p:nvPicPr>
          <p:cNvPr id="3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1019" y="3393281"/>
            <a:ext cx="723166" cy="725584"/>
          </a:xfrm>
          <a:prstGeom prst="rect">
            <a:avLst/>
          </a:prstGeom>
          <a:noFill/>
        </p:spPr>
      </p:pic>
      <p:pic>
        <p:nvPicPr>
          <p:cNvPr id="3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9482" y="3393281"/>
            <a:ext cx="723166" cy="725584"/>
          </a:xfrm>
          <a:prstGeom prst="rect">
            <a:avLst/>
          </a:prstGeom>
          <a:noFill/>
        </p:spPr>
      </p:pic>
      <p:pic>
        <p:nvPicPr>
          <p:cNvPr id="3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985" y="1791528"/>
            <a:ext cx="723166" cy="725584"/>
          </a:xfrm>
          <a:prstGeom prst="rect">
            <a:avLst/>
          </a:prstGeom>
          <a:noFill/>
        </p:spPr>
      </p:pic>
      <p:pic>
        <p:nvPicPr>
          <p:cNvPr id="3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985" y="2607463"/>
            <a:ext cx="723166" cy="725584"/>
          </a:xfrm>
          <a:prstGeom prst="rect">
            <a:avLst/>
          </a:prstGeom>
          <a:noFill/>
        </p:spPr>
      </p:pic>
      <p:pic>
        <p:nvPicPr>
          <p:cNvPr id="3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985" y="154056"/>
            <a:ext cx="723166" cy="725584"/>
          </a:xfrm>
          <a:prstGeom prst="rect">
            <a:avLst/>
          </a:prstGeom>
          <a:noFill/>
        </p:spPr>
      </p:pic>
      <p:pic>
        <p:nvPicPr>
          <p:cNvPr id="4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985" y="969991"/>
            <a:ext cx="723166" cy="725584"/>
          </a:xfrm>
          <a:prstGeom prst="rect">
            <a:avLst/>
          </a:prstGeom>
          <a:noFill/>
        </p:spPr>
      </p:pic>
      <p:pic>
        <p:nvPicPr>
          <p:cNvPr id="4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985" y="3404485"/>
            <a:ext cx="723166" cy="725584"/>
          </a:xfrm>
          <a:prstGeom prst="rect">
            <a:avLst/>
          </a:prstGeom>
          <a:noFill/>
        </p:spPr>
      </p:pic>
      <p:pic>
        <p:nvPicPr>
          <p:cNvPr id="4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78" y="1780324"/>
            <a:ext cx="723166" cy="725584"/>
          </a:xfrm>
          <a:prstGeom prst="rect">
            <a:avLst/>
          </a:prstGeom>
          <a:noFill/>
        </p:spPr>
      </p:pic>
      <p:pic>
        <p:nvPicPr>
          <p:cNvPr id="4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78" y="2596259"/>
            <a:ext cx="723166" cy="725584"/>
          </a:xfrm>
          <a:prstGeom prst="rect">
            <a:avLst/>
          </a:prstGeom>
          <a:noFill/>
        </p:spPr>
      </p:pic>
      <p:pic>
        <p:nvPicPr>
          <p:cNvPr id="4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78" y="142852"/>
            <a:ext cx="723166" cy="725584"/>
          </a:xfrm>
          <a:prstGeom prst="rect">
            <a:avLst/>
          </a:prstGeom>
          <a:noFill/>
        </p:spPr>
      </p:pic>
      <p:pic>
        <p:nvPicPr>
          <p:cNvPr id="4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78" y="958787"/>
            <a:ext cx="723166" cy="725584"/>
          </a:xfrm>
          <a:prstGeom prst="rect">
            <a:avLst/>
          </a:prstGeom>
          <a:noFill/>
        </p:spPr>
      </p:pic>
      <p:pic>
        <p:nvPicPr>
          <p:cNvPr id="4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41" y="1780324"/>
            <a:ext cx="723166" cy="725584"/>
          </a:xfrm>
          <a:prstGeom prst="rect">
            <a:avLst/>
          </a:prstGeom>
          <a:noFill/>
        </p:spPr>
      </p:pic>
      <p:pic>
        <p:nvPicPr>
          <p:cNvPr id="4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41" y="2596259"/>
            <a:ext cx="723166" cy="725584"/>
          </a:xfrm>
          <a:prstGeom prst="rect">
            <a:avLst/>
          </a:prstGeom>
          <a:noFill/>
        </p:spPr>
      </p:pic>
      <p:pic>
        <p:nvPicPr>
          <p:cNvPr id="5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41" y="142852"/>
            <a:ext cx="723166" cy="725584"/>
          </a:xfrm>
          <a:prstGeom prst="rect">
            <a:avLst/>
          </a:prstGeom>
          <a:noFill/>
        </p:spPr>
      </p:pic>
      <p:pic>
        <p:nvPicPr>
          <p:cNvPr id="5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41" y="958787"/>
            <a:ext cx="723166" cy="725584"/>
          </a:xfrm>
          <a:prstGeom prst="rect">
            <a:avLst/>
          </a:prstGeom>
          <a:noFill/>
        </p:spPr>
      </p:pic>
      <p:pic>
        <p:nvPicPr>
          <p:cNvPr id="5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78" y="3393281"/>
            <a:ext cx="723166" cy="725584"/>
          </a:xfrm>
          <a:prstGeom prst="rect">
            <a:avLst/>
          </a:prstGeom>
          <a:noFill/>
        </p:spPr>
      </p:pic>
      <p:pic>
        <p:nvPicPr>
          <p:cNvPr id="5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41" y="3393281"/>
            <a:ext cx="723166" cy="725584"/>
          </a:xfrm>
          <a:prstGeom prst="rect">
            <a:avLst/>
          </a:prstGeom>
          <a:noFill/>
        </p:spPr>
      </p:pic>
      <p:pic>
        <p:nvPicPr>
          <p:cNvPr id="54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803" y="1791528"/>
            <a:ext cx="723166" cy="725584"/>
          </a:xfrm>
          <a:prstGeom prst="rect">
            <a:avLst/>
          </a:prstGeom>
          <a:noFill/>
        </p:spPr>
      </p:pic>
      <p:pic>
        <p:nvPicPr>
          <p:cNvPr id="55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803" y="2607463"/>
            <a:ext cx="723166" cy="725584"/>
          </a:xfrm>
          <a:prstGeom prst="rect">
            <a:avLst/>
          </a:prstGeom>
          <a:noFill/>
        </p:spPr>
      </p:pic>
      <p:pic>
        <p:nvPicPr>
          <p:cNvPr id="56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803" y="154056"/>
            <a:ext cx="723166" cy="725584"/>
          </a:xfrm>
          <a:prstGeom prst="rect">
            <a:avLst/>
          </a:prstGeom>
          <a:noFill/>
        </p:spPr>
      </p:pic>
      <p:pic>
        <p:nvPicPr>
          <p:cNvPr id="57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803" y="969991"/>
            <a:ext cx="723166" cy="725584"/>
          </a:xfrm>
          <a:prstGeom prst="rect">
            <a:avLst/>
          </a:prstGeom>
          <a:noFill/>
        </p:spPr>
      </p:pic>
      <p:pic>
        <p:nvPicPr>
          <p:cNvPr id="58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803" y="3404485"/>
            <a:ext cx="723166" cy="725584"/>
          </a:xfrm>
          <a:prstGeom prst="rect">
            <a:avLst/>
          </a:prstGeom>
          <a:noFill/>
        </p:spPr>
      </p:pic>
      <p:pic>
        <p:nvPicPr>
          <p:cNvPr id="59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621" y="1791528"/>
            <a:ext cx="723166" cy="725584"/>
          </a:xfrm>
          <a:prstGeom prst="rect">
            <a:avLst/>
          </a:prstGeom>
          <a:noFill/>
        </p:spPr>
      </p:pic>
      <p:pic>
        <p:nvPicPr>
          <p:cNvPr id="60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621" y="2607463"/>
            <a:ext cx="723166" cy="725584"/>
          </a:xfrm>
          <a:prstGeom prst="rect">
            <a:avLst/>
          </a:prstGeom>
          <a:noFill/>
        </p:spPr>
      </p:pic>
      <p:pic>
        <p:nvPicPr>
          <p:cNvPr id="61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621" y="154056"/>
            <a:ext cx="723166" cy="725584"/>
          </a:xfrm>
          <a:prstGeom prst="rect">
            <a:avLst/>
          </a:prstGeom>
          <a:noFill/>
        </p:spPr>
      </p:pic>
      <p:pic>
        <p:nvPicPr>
          <p:cNvPr id="6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621" y="969991"/>
            <a:ext cx="723166" cy="725584"/>
          </a:xfrm>
          <a:prstGeom prst="rect">
            <a:avLst/>
          </a:prstGeom>
          <a:noFill/>
        </p:spPr>
      </p:pic>
      <p:pic>
        <p:nvPicPr>
          <p:cNvPr id="63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621" y="3404485"/>
            <a:ext cx="723166" cy="725584"/>
          </a:xfrm>
          <a:prstGeom prst="rect">
            <a:avLst/>
          </a:prstGeom>
          <a:noFill/>
        </p:spPr>
      </p:pic>
      <p:grpSp>
        <p:nvGrpSpPr>
          <p:cNvPr id="10" name="그룹 65"/>
          <p:cNvGrpSpPr/>
          <p:nvPr/>
        </p:nvGrpSpPr>
        <p:grpSpPr>
          <a:xfrm>
            <a:off x="0" y="4286256"/>
            <a:ext cx="9144000" cy="821525"/>
            <a:chOff x="0" y="4585569"/>
            <a:chExt cx="9144000" cy="821525"/>
          </a:xfrm>
        </p:grpSpPr>
        <p:sp>
          <p:nvSpPr>
            <p:cNvPr id="65" name="직사각형 64"/>
            <p:cNvSpPr/>
            <p:nvPr/>
          </p:nvSpPr>
          <p:spPr>
            <a:xfrm>
              <a:off x="0" y="4585569"/>
              <a:ext cx="9144000" cy="821525"/>
            </a:xfrm>
            <a:prstGeom prst="rect">
              <a:avLst/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11A835"/>
                </a:clrFrom>
                <a:clrTo>
                  <a:srgbClr val="11A835">
                    <a:alpha val="0"/>
                  </a:srgbClr>
                </a:clrTo>
              </a:clrChange>
            </a:blip>
            <a:srcRect l="14648" t="49044" r="33203" b="36620"/>
            <a:stretch>
              <a:fillRect/>
            </a:stretch>
          </p:blipFill>
          <p:spPr bwMode="auto">
            <a:xfrm>
              <a:off x="2772000" y="4612056"/>
              <a:ext cx="3600000" cy="768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2" name="Picture 8" descr="C:\Documents and Settings\nhn\바탕 화면\DeView2009\PPT\소스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23166" cy="725584"/>
          </a:xfrm>
          <a:prstGeom prst="rect">
            <a:avLst/>
          </a:prstGeom>
          <a:noFill/>
        </p:spPr>
      </p:pic>
      <p:grpSp>
        <p:nvGrpSpPr>
          <p:cNvPr id="94" name="그룹 93"/>
          <p:cNvGrpSpPr/>
          <p:nvPr/>
        </p:nvGrpSpPr>
        <p:grpSpPr>
          <a:xfrm>
            <a:off x="163341" y="142852"/>
            <a:ext cx="8799715" cy="3982929"/>
            <a:chOff x="163341" y="142852"/>
            <a:chExt cx="8799715" cy="3982929"/>
          </a:xfrm>
        </p:grpSpPr>
        <p:sp>
          <p:nvSpPr>
            <p:cNvPr id="89" name="타원 88"/>
            <p:cNvSpPr>
              <a:spLocks noChangeAspect="1"/>
            </p:cNvSpPr>
            <p:nvPr/>
          </p:nvSpPr>
          <p:spPr>
            <a:xfrm>
              <a:off x="6680903" y="3411401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타원 70"/>
            <p:cNvSpPr>
              <a:spLocks noChangeAspect="1"/>
            </p:cNvSpPr>
            <p:nvPr/>
          </p:nvSpPr>
          <p:spPr>
            <a:xfrm>
              <a:off x="163341" y="142852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타원 75"/>
            <p:cNvSpPr>
              <a:spLocks noChangeAspect="1"/>
            </p:cNvSpPr>
            <p:nvPr/>
          </p:nvSpPr>
          <p:spPr>
            <a:xfrm>
              <a:off x="163341" y="953382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타원 76"/>
            <p:cNvSpPr>
              <a:spLocks noChangeAspect="1"/>
            </p:cNvSpPr>
            <p:nvPr/>
          </p:nvSpPr>
          <p:spPr>
            <a:xfrm>
              <a:off x="982848" y="2596456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타원 78"/>
            <p:cNvSpPr>
              <a:spLocks noChangeAspect="1"/>
            </p:cNvSpPr>
            <p:nvPr/>
          </p:nvSpPr>
          <p:spPr>
            <a:xfrm>
              <a:off x="982848" y="3390900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타원 79"/>
            <p:cNvSpPr>
              <a:spLocks noChangeAspect="1"/>
            </p:cNvSpPr>
            <p:nvPr/>
          </p:nvSpPr>
          <p:spPr>
            <a:xfrm>
              <a:off x="2608937" y="151478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타원 80"/>
            <p:cNvSpPr>
              <a:spLocks noChangeAspect="1"/>
            </p:cNvSpPr>
            <p:nvPr/>
          </p:nvSpPr>
          <p:spPr>
            <a:xfrm>
              <a:off x="6676972" y="151478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타원 81"/>
            <p:cNvSpPr>
              <a:spLocks noChangeAspect="1"/>
            </p:cNvSpPr>
            <p:nvPr/>
          </p:nvSpPr>
          <p:spPr>
            <a:xfrm>
              <a:off x="3419467" y="962008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타원 82"/>
            <p:cNvSpPr>
              <a:spLocks noChangeAspect="1"/>
            </p:cNvSpPr>
            <p:nvPr/>
          </p:nvSpPr>
          <p:spPr>
            <a:xfrm>
              <a:off x="5062541" y="970634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타원 83"/>
            <p:cNvSpPr>
              <a:spLocks noChangeAspect="1"/>
            </p:cNvSpPr>
            <p:nvPr/>
          </p:nvSpPr>
          <p:spPr>
            <a:xfrm>
              <a:off x="2607549" y="1777300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타원 84"/>
            <p:cNvSpPr>
              <a:spLocks noChangeAspect="1"/>
            </p:cNvSpPr>
            <p:nvPr/>
          </p:nvSpPr>
          <p:spPr>
            <a:xfrm>
              <a:off x="6680004" y="1794552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타원 85"/>
            <p:cNvSpPr>
              <a:spLocks noChangeAspect="1"/>
            </p:cNvSpPr>
            <p:nvPr/>
          </p:nvSpPr>
          <p:spPr>
            <a:xfrm>
              <a:off x="4248148" y="2596456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타원 86"/>
            <p:cNvSpPr>
              <a:spLocks noChangeAspect="1"/>
            </p:cNvSpPr>
            <p:nvPr/>
          </p:nvSpPr>
          <p:spPr>
            <a:xfrm>
              <a:off x="3428093" y="3390900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타원 87"/>
            <p:cNvSpPr>
              <a:spLocks noChangeAspect="1"/>
            </p:cNvSpPr>
            <p:nvPr/>
          </p:nvSpPr>
          <p:spPr>
            <a:xfrm>
              <a:off x="5881697" y="3409051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타원 89"/>
            <p:cNvSpPr>
              <a:spLocks noChangeAspect="1"/>
            </p:cNvSpPr>
            <p:nvPr/>
          </p:nvSpPr>
          <p:spPr>
            <a:xfrm>
              <a:off x="6680903" y="2609844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타원 90"/>
            <p:cNvSpPr>
              <a:spLocks noChangeAspect="1"/>
            </p:cNvSpPr>
            <p:nvPr/>
          </p:nvSpPr>
          <p:spPr>
            <a:xfrm>
              <a:off x="8248676" y="2609844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타원 91"/>
            <p:cNvSpPr>
              <a:spLocks noChangeAspect="1"/>
            </p:cNvSpPr>
            <p:nvPr/>
          </p:nvSpPr>
          <p:spPr>
            <a:xfrm>
              <a:off x="8248676" y="971533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/>
            <p:cNvSpPr>
              <a:spLocks noChangeAspect="1"/>
            </p:cNvSpPr>
            <p:nvPr/>
          </p:nvSpPr>
          <p:spPr>
            <a:xfrm>
              <a:off x="8248676" y="154727"/>
              <a:ext cx="714380" cy="714380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2006102" y="5429264"/>
            <a:ext cx="67649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이용자가 필요로 하는 정보 전달 불가</a:t>
            </a:r>
            <a:r>
              <a:rPr lang="en-US" altLang="ko-K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!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0" y="0"/>
            <a:ext cx="9144000" cy="4286256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그룹 93"/>
          <p:cNvGrpSpPr/>
          <p:nvPr/>
        </p:nvGrpSpPr>
        <p:grpSpPr>
          <a:xfrm>
            <a:off x="0" y="0"/>
            <a:ext cx="9144000" cy="5107781"/>
            <a:chOff x="0" y="0"/>
            <a:chExt cx="9144000" cy="5107781"/>
          </a:xfrm>
        </p:grpSpPr>
        <p:grpSp>
          <p:nvGrpSpPr>
            <p:cNvPr id="10" name="그룹 93"/>
            <p:cNvGrpSpPr/>
            <p:nvPr/>
          </p:nvGrpSpPr>
          <p:grpSpPr>
            <a:xfrm>
              <a:off x="163341" y="142852"/>
              <a:ext cx="8799715" cy="3982929"/>
              <a:chOff x="163341" y="142852"/>
              <a:chExt cx="8799715" cy="3982929"/>
            </a:xfrm>
          </p:grpSpPr>
          <p:sp>
            <p:nvSpPr>
              <p:cNvPr id="89" name="타원 88"/>
              <p:cNvSpPr>
                <a:spLocks noChangeAspect="1"/>
              </p:cNvSpPr>
              <p:nvPr/>
            </p:nvSpPr>
            <p:spPr>
              <a:xfrm>
                <a:off x="6680903" y="3411401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타원 70"/>
              <p:cNvSpPr>
                <a:spLocks noChangeAspect="1"/>
              </p:cNvSpPr>
              <p:nvPr/>
            </p:nvSpPr>
            <p:spPr>
              <a:xfrm>
                <a:off x="163341" y="142852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6" name="타원 75"/>
              <p:cNvSpPr>
                <a:spLocks noChangeAspect="1"/>
              </p:cNvSpPr>
              <p:nvPr/>
            </p:nvSpPr>
            <p:spPr>
              <a:xfrm>
                <a:off x="163341" y="953382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타원 76"/>
              <p:cNvSpPr>
                <a:spLocks noChangeAspect="1"/>
              </p:cNvSpPr>
              <p:nvPr/>
            </p:nvSpPr>
            <p:spPr>
              <a:xfrm>
                <a:off x="982848" y="2596456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타원 78"/>
              <p:cNvSpPr>
                <a:spLocks noChangeAspect="1"/>
              </p:cNvSpPr>
              <p:nvPr/>
            </p:nvSpPr>
            <p:spPr>
              <a:xfrm>
                <a:off x="982848" y="3390900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타원 79"/>
              <p:cNvSpPr>
                <a:spLocks noChangeAspect="1"/>
              </p:cNvSpPr>
              <p:nvPr/>
            </p:nvSpPr>
            <p:spPr>
              <a:xfrm>
                <a:off x="2608937" y="151478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타원 80"/>
              <p:cNvSpPr>
                <a:spLocks noChangeAspect="1"/>
              </p:cNvSpPr>
              <p:nvPr/>
            </p:nvSpPr>
            <p:spPr>
              <a:xfrm>
                <a:off x="6676972" y="151478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타원 81"/>
              <p:cNvSpPr>
                <a:spLocks noChangeAspect="1"/>
              </p:cNvSpPr>
              <p:nvPr/>
            </p:nvSpPr>
            <p:spPr>
              <a:xfrm>
                <a:off x="3419467" y="962008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타원 82"/>
              <p:cNvSpPr>
                <a:spLocks noChangeAspect="1"/>
              </p:cNvSpPr>
              <p:nvPr/>
            </p:nvSpPr>
            <p:spPr>
              <a:xfrm>
                <a:off x="5062541" y="970634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타원 83"/>
              <p:cNvSpPr>
                <a:spLocks noChangeAspect="1"/>
              </p:cNvSpPr>
              <p:nvPr/>
            </p:nvSpPr>
            <p:spPr>
              <a:xfrm>
                <a:off x="2607549" y="1777300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타원 84"/>
              <p:cNvSpPr>
                <a:spLocks noChangeAspect="1"/>
              </p:cNvSpPr>
              <p:nvPr/>
            </p:nvSpPr>
            <p:spPr>
              <a:xfrm>
                <a:off x="6680004" y="1794552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타원 85"/>
              <p:cNvSpPr>
                <a:spLocks noChangeAspect="1"/>
              </p:cNvSpPr>
              <p:nvPr/>
            </p:nvSpPr>
            <p:spPr>
              <a:xfrm>
                <a:off x="4248148" y="2596456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타원 86"/>
              <p:cNvSpPr>
                <a:spLocks noChangeAspect="1"/>
              </p:cNvSpPr>
              <p:nvPr/>
            </p:nvSpPr>
            <p:spPr>
              <a:xfrm>
                <a:off x="3428093" y="3390900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타원 87"/>
              <p:cNvSpPr>
                <a:spLocks noChangeAspect="1"/>
              </p:cNvSpPr>
              <p:nvPr/>
            </p:nvSpPr>
            <p:spPr>
              <a:xfrm>
                <a:off x="5881697" y="3409051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타원 89"/>
              <p:cNvSpPr>
                <a:spLocks noChangeAspect="1"/>
              </p:cNvSpPr>
              <p:nvPr/>
            </p:nvSpPr>
            <p:spPr>
              <a:xfrm>
                <a:off x="6680903" y="2609844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타원 90"/>
              <p:cNvSpPr>
                <a:spLocks noChangeAspect="1"/>
              </p:cNvSpPr>
              <p:nvPr/>
            </p:nvSpPr>
            <p:spPr>
              <a:xfrm>
                <a:off x="8248676" y="2609844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타원 91"/>
              <p:cNvSpPr>
                <a:spLocks noChangeAspect="1"/>
              </p:cNvSpPr>
              <p:nvPr/>
            </p:nvSpPr>
            <p:spPr>
              <a:xfrm>
                <a:off x="8248676" y="971533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타원 92"/>
              <p:cNvSpPr>
                <a:spLocks noChangeAspect="1"/>
              </p:cNvSpPr>
              <p:nvPr/>
            </p:nvSpPr>
            <p:spPr>
              <a:xfrm>
                <a:off x="8248676" y="154727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03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556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556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2607463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2607463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1019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556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154056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154056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96999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1019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3404485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1019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72985" y="96999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4878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4878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4878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341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341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341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2607463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154056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96999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3404485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44621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6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44621" y="3404485"/>
              <a:ext cx="723166" cy="725584"/>
            </a:xfrm>
            <a:prstGeom prst="rect">
              <a:avLst/>
            </a:prstGeom>
            <a:noFill/>
          </p:spPr>
        </p:pic>
        <p:grpSp>
          <p:nvGrpSpPr>
            <p:cNvPr id="2" name="그룹 65"/>
            <p:cNvGrpSpPr/>
            <p:nvPr/>
          </p:nvGrpSpPr>
          <p:grpSpPr>
            <a:xfrm>
              <a:off x="0" y="4286256"/>
              <a:ext cx="9144000" cy="821525"/>
              <a:chOff x="0" y="4585569"/>
              <a:chExt cx="9144000" cy="821525"/>
            </a:xfrm>
          </p:grpSpPr>
          <p:sp>
            <p:nvSpPr>
              <p:cNvPr id="65" name="직사각형 64"/>
              <p:cNvSpPr/>
              <p:nvPr/>
            </p:nvSpPr>
            <p:spPr>
              <a:xfrm>
                <a:off x="0" y="4585569"/>
                <a:ext cx="9144000" cy="821525"/>
              </a:xfrm>
              <a:prstGeom prst="rect">
                <a:avLst/>
              </a:prstGeom>
              <a:solidFill>
                <a:srgbClr val="33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11A835"/>
                  </a:clrFrom>
                  <a:clrTo>
                    <a:srgbClr val="11A835">
                      <a:alpha val="0"/>
                    </a:srgbClr>
                  </a:clrTo>
                </a:clrChange>
              </a:blip>
              <a:srcRect l="14648" t="49044" r="33203" b="36620"/>
              <a:stretch>
                <a:fillRect/>
              </a:stretch>
            </p:blipFill>
            <p:spPr bwMode="auto">
              <a:xfrm>
                <a:off x="2772000" y="4612056"/>
                <a:ext cx="3600000" cy="768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142852"/>
              <a:ext cx="723166" cy="725584"/>
            </a:xfrm>
            <a:prstGeom prst="rect">
              <a:avLst/>
            </a:prstGeom>
            <a:noFill/>
          </p:spPr>
        </p:pic>
        <p:sp>
          <p:nvSpPr>
            <p:cNvPr id="97" name="직사각형 96"/>
            <p:cNvSpPr/>
            <p:nvPr/>
          </p:nvSpPr>
          <p:spPr>
            <a:xfrm>
              <a:off x="0" y="0"/>
              <a:ext cx="9144000" cy="4286256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2016555" y="5429264"/>
            <a:ext cx="5341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네이버의</a:t>
            </a:r>
            <a:r>
              <a:rPr lang="ko-KR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서비스 </a:t>
            </a:r>
            <a:r>
              <a:rPr lang="ko-KR" alt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퀄리티</a:t>
            </a:r>
            <a:r>
              <a:rPr lang="ko-KR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저하</a:t>
            </a:r>
            <a:r>
              <a:rPr lang="en-US" altLang="ko-K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!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1" name="오른쪽 화살표 100"/>
          <p:cNvSpPr/>
          <p:nvPr/>
        </p:nvSpPr>
        <p:spPr>
          <a:xfrm>
            <a:off x="571472" y="5429264"/>
            <a:ext cx="1357322" cy="571504"/>
          </a:xfrm>
          <a:prstGeom prst="rightArrow">
            <a:avLst>
              <a:gd name="adj1" fmla="val 50000"/>
              <a:gd name="adj2" fmla="val 51191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 -0.13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3797 L 0 -0.3333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7.40741E-7 L -1.11022E-16 -0.1976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1.94444E-6 -0.196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9" grpId="1"/>
      <p:bldP spid="101" grpId="0" animBg="1"/>
      <p:bldP spid="10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3"/>
          <p:cNvGrpSpPr/>
          <p:nvPr/>
        </p:nvGrpSpPr>
        <p:grpSpPr>
          <a:xfrm>
            <a:off x="0" y="0"/>
            <a:ext cx="9144000" cy="5107781"/>
            <a:chOff x="0" y="0"/>
            <a:chExt cx="9144000" cy="5107781"/>
          </a:xfrm>
        </p:grpSpPr>
        <p:grpSp>
          <p:nvGrpSpPr>
            <p:cNvPr id="4" name="그룹 93"/>
            <p:cNvGrpSpPr/>
            <p:nvPr/>
          </p:nvGrpSpPr>
          <p:grpSpPr>
            <a:xfrm>
              <a:off x="163341" y="142852"/>
              <a:ext cx="8799715" cy="3982929"/>
              <a:chOff x="163341" y="142852"/>
              <a:chExt cx="8799715" cy="3982929"/>
            </a:xfrm>
          </p:grpSpPr>
          <p:sp>
            <p:nvSpPr>
              <p:cNvPr id="89" name="타원 88"/>
              <p:cNvSpPr>
                <a:spLocks noChangeAspect="1"/>
              </p:cNvSpPr>
              <p:nvPr/>
            </p:nvSpPr>
            <p:spPr>
              <a:xfrm>
                <a:off x="6680903" y="3411401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타원 70"/>
              <p:cNvSpPr>
                <a:spLocks noChangeAspect="1"/>
              </p:cNvSpPr>
              <p:nvPr/>
            </p:nvSpPr>
            <p:spPr>
              <a:xfrm>
                <a:off x="163341" y="142852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6" name="타원 75"/>
              <p:cNvSpPr>
                <a:spLocks noChangeAspect="1"/>
              </p:cNvSpPr>
              <p:nvPr/>
            </p:nvSpPr>
            <p:spPr>
              <a:xfrm>
                <a:off x="163341" y="953382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타원 76"/>
              <p:cNvSpPr>
                <a:spLocks noChangeAspect="1"/>
              </p:cNvSpPr>
              <p:nvPr/>
            </p:nvSpPr>
            <p:spPr>
              <a:xfrm>
                <a:off x="982848" y="2596456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타원 78"/>
              <p:cNvSpPr>
                <a:spLocks noChangeAspect="1"/>
              </p:cNvSpPr>
              <p:nvPr/>
            </p:nvSpPr>
            <p:spPr>
              <a:xfrm>
                <a:off x="982848" y="3390900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타원 79"/>
              <p:cNvSpPr>
                <a:spLocks noChangeAspect="1"/>
              </p:cNvSpPr>
              <p:nvPr/>
            </p:nvSpPr>
            <p:spPr>
              <a:xfrm>
                <a:off x="2608937" y="151478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타원 80"/>
              <p:cNvSpPr>
                <a:spLocks noChangeAspect="1"/>
              </p:cNvSpPr>
              <p:nvPr/>
            </p:nvSpPr>
            <p:spPr>
              <a:xfrm>
                <a:off x="6676972" y="151478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타원 81"/>
              <p:cNvSpPr>
                <a:spLocks noChangeAspect="1"/>
              </p:cNvSpPr>
              <p:nvPr/>
            </p:nvSpPr>
            <p:spPr>
              <a:xfrm>
                <a:off x="3419467" y="962008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타원 82"/>
              <p:cNvSpPr>
                <a:spLocks noChangeAspect="1"/>
              </p:cNvSpPr>
              <p:nvPr/>
            </p:nvSpPr>
            <p:spPr>
              <a:xfrm>
                <a:off x="5062541" y="970634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타원 83"/>
              <p:cNvSpPr>
                <a:spLocks noChangeAspect="1"/>
              </p:cNvSpPr>
              <p:nvPr/>
            </p:nvSpPr>
            <p:spPr>
              <a:xfrm>
                <a:off x="2607549" y="1777300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타원 84"/>
              <p:cNvSpPr>
                <a:spLocks noChangeAspect="1"/>
              </p:cNvSpPr>
              <p:nvPr/>
            </p:nvSpPr>
            <p:spPr>
              <a:xfrm>
                <a:off x="6680004" y="1794552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타원 85"/>
              <p:cNvSpPr>
                <a:spLocks noChangeAspect="1"/>
              </p:cNvSpPr>
              <p:nvPr/>
            </p:nvSpPr>
            <p:spPr>
              <a:xfrm>
                <a:off x="4248148" y="2596456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타원 86"/>
              <p:cNvSpPr>
                <a:spLocks noChangeAspect="1"/>
              </p:cNvSpPr>
              <p:nvPr/>
            </p:nvSpPr>
            <p:spPr>
              <a:xfrm>
                <a:off x="3428093" y="3390900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타원 87"/>
              <p:cNvSpPr>
                <a:spLocks noChangeAspect="1"/>
              </p:cNvSpPr>
              <p:nvPr/>
            </p:nvSpPr>
            <p:spPr>
              <a:xfrm>
                <a:off x="5881697" y="3409051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타원 89"/>
              <p:cNvSpPr>
                <a:spLocks noChangeAspect="1"/>
              </p:cNvSpPr>
              <p:nvPr/>
            </p:nvSpPr>
            <p:spPr>
              <a:xfrm>
                <a:off x="6680903" y="2609844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타원 90"/>
              <p:cNvSpPr>
                <a:spLocks noChangeAspect="1"/>
              </p:cNvSpPr>
              <p:nvPr/>
            </p:nvSpPr>
            <p:spPr>
              <a:xfrm>
                <a:off x="8248676" y="2609844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타원 91"/>
              <p:cNvSpPr>
                <a:spLocks noChangeAspect="1"/>
              </p:cNvSpPr>
              <p:nvPr/>
            </p:nvSpPr>
            <p:spPr>
              <a:xfrm>
                <a:off x="8248676" y="971533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타원 92"/>
              <p:cNvSpPr>
                <a:spLocks noChangeAspect="1"/>
              </p:cNvSpPr>
              <p:nvPr/>
            </p:nvSpPr>
            <p:spPr>
              <a:xfrm>
                <a:off x="8248676" y="154727"/>
                <a:ext cx="714380" cy="714380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03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556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556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2607463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2607463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1019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556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1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154056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154056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87167" y="96999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1019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2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1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4093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65630" y="3404485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1019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3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9482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0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72985" y="96999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4878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4878" y="142852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4878" y="958787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341" y="1780324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4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341" y="2596259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341" y="339328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4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5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2607463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6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154056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7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969991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8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8803" y="3404485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59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44621" y="1791528"/>
              <a:ext cx="723166" cy="725584"/>
            </a:xfrm>
            <a:prstGeom prst="rect">
              <a:avLst/>
            </a:prstGeom>
            <a:noFill/>
          </p:spPr>
        </p:pic>
        <p:pic>
          <p:nvPicPr>
            <p:cNvPr id="63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44621" y="3404485"/>
              <a:ext cx="723166" cy="725584"/>
            </a:xfrm>
            <a:prstGeom prst="rect">
              <a:avLst/>
            </a:prstGeom>
            <a:noFill/>
          </p:spPr>
        </p:pic>
        <p:grpSp>
          <p:nvGrpSpPr>
            <p:cNvPr id="10" name="그룹 65"/>
            <p:cNvGrpSpPr/>
            <p:nvPr/>
          </p:nvGrpSpPr>
          <p:grpSpPr>
            <a:xfrm>
              <a:off x="0" y="4286256"/>
              <a:ext cx="9144000" cy="821525"/>
              <a:chOff x="0" y="4585569"/>
              <a:chExt cx="9144000" cy="821525"/>
            </a:xfrm>
          </p:grpSpPr>
          <p:sp>
            <p:nvSpPr>
              <p:cNvPr id="65" name="직사각형 64"/>
              <p:cNvSpPr/>
              <p:nvPr/>
            </p:nvSpPr>
            <p:spPr>
              <a:xfrm>
                <a:off x="0" y="4585569"/>
                <a:ext cx="9144000" cy="821525"/>
              </a:xfrm>
              <a:prstGeom prst="rect">
                <a:avLst/>
              </a:prstGeom>
              <a:solidFill>
                <a:srgbClr val="33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11A835"/>
                  </a:clrFrom>
                  <a:clrTo>
                    <a:srgbClr val="11A835">
                      <a:alpha val="0"/>
                    </a:srgbClr>
                  </a:clrTo>
                </a:clrChange>
              </a:blip>
              <a:srcRect l="14648" t="49044" r="33203" b="36620"/>
              <a:stretch>
                <a:fillRect/>
              </a:stretch>
            </p:blipFill>
            <p:spPr bwMode="auto">
              <a:xfrm>
                <a:off x="2772000" y="4612056"/>
                <a:ext cx="3600000" cy="768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2" name="Picture 8" descr="C:\Documents and Settings\nhn\바탕 화면\DeView2009\PPT\소스\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142852"/>
              <a:ext cx="723166" cy="725584"/>
            </a:xfrm>
            <a:prstGeom prst="rect">
              <a:avLst/>
            </a:prstGeom>
            <a:noFill/>
          </p:spPr>
        </p:pic>
        <p:sp>
          <p:nvSpPr>
            <p:cNvPr id="97" name="직사각형 96"/>
            <p:cNvSpPr/>
            <p:nvPr/>
          </p:nvSpPr>
          <p:spPr>
            <a:xfrm>
              <a:off x="0" y="0"/>
              <a:ext cx="9144000" cy="4286256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2000232" y="5072074"/>
            <a:ext cx="53415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중소 인터넷 기업의 성장은</a:t>
            </a:r>
            <a:endParaRPr lang="en-US" altLang="ko-KR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  <a:p>
            <a:r>
              <a:rPr lang="ko-KR" alt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네이버에도</a:t>
            </a:r>
            <a:r>
              <a:rPr lang="ko-KR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 매우 중요한 문제</a:t>
            </a:r>
            <a:r>
              <a:rPr lang="en-US" altLang="ko-K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rPr>
              <a:t>!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나눔고딕 Bold" pitchFamily="50" charset="-127"/>
              <a:ea typeface="나눔고딕 Bold" pitchFamily="50" charset="-127"/>
            </a:endParaRPr>
          </a:p>
        </p:txBody>
      </p:sp>
      <p:sp>
        <p:nvSpPr>
          <p:cNvPr id="102" name="오른쪽 화살표 101"/>
          <p:cNvSpPr/>
          <p:nvPr/>
        </p:nvSpPr>
        <p:spPr>
          <a:xfrm>
            <a:off x="571472" y="5072074"/>
            <a:ext cx="1357322" cy="571504"/>
          </a:xfrm>
          <a:prstGeom prst="rightArrow">
            <a:avLst>
              <a:gd name="adj1" fmla="val 50000"/>
              <a:gd name="adj2" fmla="val 51191"/>
            </a:avLst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 -0.13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3797 L 0 -0.333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1945" y="353777"/>
            <a:ext cx="5434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spc="-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네이버가</a:t>
            </a:r>
            <a:r>
              <a:rPr lang="ko-KR" altLang="en-US" sz="36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 생각하는 </a:t>
            </a:r>
            <a:r>
              <a:rPr lang="en-US" altLang="ko-KR" sz="36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“</a:t>
            </a:r>
            <a:r>
              <a:rPr lang="ko-KR" altLang="en-US" sz="36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상생</a:t>
            </a:r>
            <a:r>
              <a:rPr lang="en-US" altLang="ko-KR" sz="36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”</a:t>
            </a:r>
            <a:r>
              <a:rPr lang="ko-KR" altLang="en-US" sz="36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은</a:t>
            </a:r>
            <a:r>
              <a:rPr lang="en-US" altLang="ko-KR" sz="36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itchFamily="18" charset="-127"/>
                <a:ea typeface="Rix고딕 EB" pitchFamily="18" charset="-127"/>
              </a:rPr>
              <a:t>?</a:t>
            </a:r>
            <a:endParaRPr lang="ko-KR" altLang="en-US" sz="3600" spc="-100" dirty="0">
              <a:solidFill>
                <a:schemeClr val="tx1">
                  <a:lumMod val="75000"/>
                  <a:lumOff val="25000"/>
                </a:schemeClr>
              </a:solidFill>
              <a:latin typeface="Rix고딕 EB" pitchFamily="18" charset="-127"/>
              <a:ea typeface="Rix고딕 EB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571472" y="1571612"/>
            <a:ext cx="2286016" cy="4028201"/>
            <a:chOff x="571472" y="1571612"/>
            <a:chExt cx="2286016" cy="4028201"/>
          </a:xfrm>
        </p:grpSpPr>
        <p:sp>
          <p:nvSpPr>
            <p:cNvPr id="5" name="TextBox 4"/>
            <p:cNvSpPr txBox="1"/>
            <p:nvPr/>
          </p:nvSpPr>
          <p:spPr>
            <a:xfrm>
              <a:off x="815035" y="4214818"/>
              <a:ext cx="1798890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기술 개방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메인 페이지 개방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소셜</a:t>
              </a: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 네트워크 개방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비즈니스 플랫폼 지원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4" name="타원 3"/>
            <p:cNvSpPr/>
            <p:nvPr/>
          </p:nvSpPr>
          <p:spPr>
            <a:xfrm>
              <a:off x="571472" y="1571612"/>
              <a:ext cx="2286016" cy="228601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alpha val="10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  <a:reflection blurRad="6350" stA="50000" endA="300" endPos="50000" dist="60007" dir="5400000" sy="-100000" algn="bl" rotWithShape="0"/>
                  </a:effectLst>
                  <a:latin typeface="나눔고딕 Bold" pitchFamily="50" charset="-127"/>
                  <a:ea typeface="나눔고딕 Bold" pitchFamily="50" charset="-127"/>
                </a:rPr>
                <a:t>개방</a:t>
              </a:r>
              <a:endPara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2476485" y="1571612"/>
            <a:ext cx="2286016" cy="3673937"/>
            <a:chOff x="2476485" y="1571612"/>
            <a:chExt cx="2286016" cy="3673937"/>
          </a:xfrm>
        </p:grpSpPr>
        <p:sp>
          <p:nvSpPr>
            <p:cNvPr id="6" name="타원 5"/>
            <p:cNvSpPr/>
            <p:nvPr/>
          </p:nvSpPr>
          <p:spPr>
            <a:xfrm>
              <a:off x="2476485" y="1571612"/>
              <a:ext cx="2286016" cy="2286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  <a:alpha val="10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  <a:reflection blurRad="6350" stA="50000" endA="300" endPos="50000" dist="60007" dir="5400000" sy="-100000" algn="bl" rotWithShape="0"/>
                  </a:effectLst>
                  <a:latin typeface="나눔고딕 Bold" pitchFamily="50" charset="-127"/>
                  <a:ea typeface="나눔고딕 Bold" pitchFamily="50" charset="-127"/>
                </a:rPr>
                <a:t>투자</a:t>
              </a:r>
              <a:endPara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97368" y="4214818"/>
              <a:ext cx="1244250" cy="1030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벤처펀드 출자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투자비중 확대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4381498" y="1571612"/>
            <a:ext cx="2286016" cy="3705035"/>
            <a:chOff x="4381498" y="1571612"/>
            <a:chExt cx="2286016" cy="3705035"/>
          </a:xfrm>
        </p:grpSpPr>
        <p:sp>
          <p:nvSpPr>
            <p:cNvPr id="7" name="타원 6"/>
            <p:cNvSpPr/>
            <p:nvPr/>
          </p:nvSpPr>
          <p:spPr>
            <a:xfrm>
              <a:off x="4381498" y="1571612"/>
              <a:ext cx="2286016" cy="2286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  <a:alpha val="10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  <a:reflection blurRad="6350" stA="50000" endA="300" endPos="50000" dist="60007" dir="5400000" sy="-100000" algn="bl" rotWithShape="0"/>
                  </a:effectLst>
                  <a:latin typeface="나눔고딕 Bold" pitchFamily="50" charset="-127"/>
                  <a:ea typeface="나눔고딕 Bold" pitchFamily="50" charset="-127"/>
                </a:rPr>
                <a:t>제휴</a:t>
              </a:r>
              <a:endPara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98182" y="4214818"/>
              <a:ext cx="1452642" cy="1061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저작권 보호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900</a:t>
              </a: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여 개 협력사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6286512" y="1571612"/>
            <a:ext cx="2286016" cy="4351366"/>
            <a:chOff x="6286512" y="1571612"/>
            <a:chExt cx="2286016" cy="4351366"/>
          </a:xfrm>
        </p:grpSpPr>
        <p:sp>
          <p:nvSpPr>
            <p:cNvPr id="8" name="타원 7"/>
            <p:cNvSpPr/>
            <p:nvPr/>
          </p:nvSpPr>
          <p:spPr>
            <a:xfrm>
              <a:off x="6286512" y="1571612"/>
              <a:ext cx="2286016" cy="2286016"/>
            </a:xfrm>
            <a:prstGeom prst="ellipse">
              <a:avLst/>
            </a:prstGeom>
            <a:gradFill>
              <a:gsLst>
                <a:gs pos="0">
                  <a:schemeClr val="bg1">
                    <a:lumMod val="50000"/>
                    <a:alpha val="10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  <a:reflection blurRad="6350" stA="50000" endA="300" endPos="50000" dist="60007" dir="5400000" sy="-100000" algn="bl" rotWithShape="0"/>
                  </a:effectLst>
                  <a:latin typeface="나눔고딕 Bold" pitchFamily="50" charset="-127"/>
                  <a:ea typeface="나눔고딕 Bold" pitchFamily="50" charset="-127"/>
                </a:rPr>
                <a:t>기여</a:t>
              </a:r>
              <a:endPara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11023" y="4214818"/>
              <a:ext cx="1636987" cy="1708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경제 활성화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개발자 행사 개최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사회공헌활동</a:t>
              </a:r>
              <a:endPara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고딕 Bold" pitchFamily="50" charset="-127"/>
                <a:ea typeface="나눔고딕 Bold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(</a:t>
              </a:r>
              <a:r>
                <a:rPr lang="ko-KR" altLang="en-US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해피빈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, </a:t>
              </a: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책 캠페인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,</a:t>
              </a:r>
            </a:p>
            <a:p>
              <a:pPr algn="ctr">
                <a:lnSpc>
                  <a:spcPct val="150000"/>
                </a:lnSpc>
              </a:pPr>
              <a:r>
                <a:rPr lang="ko-KR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사회적 기업 설립</a:t>
              </a:r>
              <a:r>
                <a:rPr lang="en-US" altLang="ko-KR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고딕 Bold" pitchFamily="50" charset="-127"/>
                  <a:ea typeface="나눔고딕 Bold" pitchFamily="50" charset="-127"/>
                </a:rPr>
                <a:t>)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AD1FDC4E32B9B144A0FD48021E5ACF92" ma:contentTypeVersion="0" ma:contentTypeDescription="새 문서를 만듭니다." ma:contentTypeScope="" ma:versionID="b4bfa5a5a94aeb6de9353a7bb487b2ce">
  <xsd:schema xmlns:xsd="http://www.w3.org/2001/XMLSchema" xmlns:p="http://schemas.microsoft.com/office/2006/metadata/properties" targetNamespace="http://schemas.microsoft.com/office/2006/metadata/properties" ma:root="true" ma:fieldsID="6d1ee5c80bf69a1ee28e268965e8a72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 ma:readOnly="true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BDADF3D-DF57-4189-B854-6AD8129C44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794601A-C909-4D9A-B36B-06762D24D8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99612C-656D-41B0-99F4-950C000550C1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7925</TotalTime>
  <Words>1024</Words>
  <Application>Microsoft Office PowerPoint</Application>
  <PresentationFormat>화면 슬라이드 쇼(4:3)</PresentationFormat>
  <Paragraphs>287</Paragraphs>
  <Slides>23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1" baseType="lpstr">
      <vt:lpstr>굴림</vt:lpstr>
      <vt:lpstr>Arial</vt:lpstr>
      <vt:lpstr>맑은 고딕</vt:lpstr>
      <vt:lpstr>나눔고딕 Bold</vt:lpstr>
      <vt:lpstr>Rix고딕 EB</vt:lpstr>
      <vt:lpstr>Klavika Md</vt:lpstr>
      <vt:lpstr>Wingdings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DeView 2009 Keynote</dc:title>
  <dc:creator>nhn</dc:creator>
  <cp:lastModifiedBy>user</cp:lastModifiedBy>
  <cp:revision>827</cp:revision>
  <dcterms:created xsi:type="dcterms:W3CDTF">2009-09-07T00:30:29Z</dcterms:created>
  <dcterms:modified xsi:type="dcterms:W3CDTF">2009-09-25T06:54:14Z</dcterms:modified>
  <cp:contentType>문서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0x010100AD1FDC4E32B9B144A0FD48021E5ACF92</vt:lpwstr>
  </property>
</Properties>
</file>